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287000" cx="18288000"/>
  <p:notesSz cx="6858000" cy="9144000"/>
  <p:embeddedFontLst>
    <p:embeddedFont>
      <p:font typeface="Paytone One"/>
      <p:regular r:id="rId34"/>
    </p:embeddedFont>
    <p:embeddedFont>
      <p:font typeface="Poppins"/>
      <p:bold r:id="rId35"/>
      <p:boldItalic r:id="rId36"/>
    </p:embeddedFont>
    <p:embeddedFont>
      <p:font typeface="Cabin"/>
      <p:regular r:id="rId37"/>
      <p:bold r:id="rId38"/>
      <p:italic r:id="rId39"/>
      <p:boldItalic r:id="rId40"/>
    </p:embeddedFont>
    <p:embeddedFont>
      <p:font typeface="Montserrat Black"/>
      <p:bold r:id="rId41"/>
      <p:boldItalic r:id="rId42"/>
    </p:embeddedFont>
    <p:embeddedFont>
      <p:font typeface="Poppins Medium"/>
      <p:regular r:id="rId43"/>
      <p:bold r:id="rId44"/>
      <p:italic r:id="rId45"/>
      <p:boldItalic r:id="rId46"/>
    </p:embeddedFont>
    <p:embeddedFont>
      <p:font typeface="Poppins Black"/>
      <p:bold r:id="rId47"/>
      <p:boldItalic r:id="rId48"/>
    </p:embeddedFont>
    <p:embeddedFont>
      <p:font typeface="Asap"/>
      <p:bold r:id="rId49"/>
      <p:boldItalic r:id="rId50"/>
    </p:embeddedFont>
    <p:embeddedFont>
      <p:font typeface="Asap Medium"/>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5" roundtripDataSignature="AMtx7mjDQggn/WimiaxDgeNWRX3ylhWU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bin-boldItalic.fntdata"/><Relationship Id="rId42" Type="http://schemas.openxmlformats.org/officeDocument/2006/relationships/font" Target="fonts/MontserratBlack-boldItalic.fntdata"/><Relationship Id="rId41" Type="http://schemas.openxmlformats.org/officeDocument/2006/relationships/font" Target="fonts/MontserratBlack-bold.fntdata"/><Relationship Id="rId44" Type="http://schemas.openxmlformats.org/officeDocument/2006/relationships/font" Target="fonts/PoppinsMedium-bold.fntdata"/><Relationship Id="rId43" Type="http://schemas.openxmlformats.org/officeDocument/2006/relationships/font" Target="fonts/PoppinsMedium-regular.fntdata"/><Relationship Id="rId46" Type="http://schemas.openxmlformats.org/officeDocument/2006/relationships/font" Target="fonts/PoppinsMedium-boldItalic.fntdata"/><Relationship Id="rId45" Type="http://schemas.openxmlformats.org/officeDocument/2006/relationships/font" Target="fonts/Poppins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Black-boldItalic.fntdata"/><Relationship Id="rId47" Type="http://schemas.openxmlformats.org/officeDocument/2006/relationships/font" Target="fonts/PoppinsBlack-bold.fntdata"/><Relationship Id="rId49" Type="http://schemas.openxmlformats.org/officeDocument/2006/relationships/font" Target="fonts/Asap-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Poppins-bold.fntdata"/><Relationship Id="rId34" Type="http://schemas.openxmlformats.org/officeDocument/2006/relationships/font" Target="fonts/PaytoneOne-regular.fntdata"/><Relationship Id="rId37" Type="http://schemas.openxmlformats.org/officeDocument/2006/relationships/font" Target="fonts/Cabin-regular.fntdata"/><Relationship Id="rId36" Type="http://schemas.openxmlformats.org/officeDocument/2006/relationships/font" Target="fonts/Poppins-boldItalic.fntdata"/><Relationship Id="rId39" Type="http://schemas.openxmlformats.org/officeDocument/2006/relationships/font" Target="fonts/Cabin-italic.fntdata"/><Relationship Id="rId38" Type="http://schemas.openxmlformats.org/officeDocument/2006/relationships/font" Target="fonts/Cabin-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sapMedium-regular.fntdata"/><Relationship Id="rId50" Type="http://schemas.openxmlformats.org/officeDocument/2006/relationships/font" Target="fonts/Asap-boldItalic.fntdata"/><Relationship Id="rId53" Type="http://schemas.openxmlformats.org/officeDocument/2006/relationships/font" Target="fonts/AsapMedium-italic.fntdata"/><Relationship Id="rId52" Type="http://schemas.openxmlformats.org/officeDocument/2006/relationships/font" Target="fonts/AsapMedium-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AsapMedium-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e059f8fad6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e059f8fad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7"/>
          <p:cNvSpPr/>
          <p:nvPr>
            <p:ph idx="2" type="pic"/>
          </p:nvPr>
        </p:nvSpPr>
        <p:spPr>
          <a:xfrm>
            <a:off x="1792288" y="612775"/>
            <a:ext cx="5486400" cy="4114800"/>
          </a:xfrm>
          <a:prstGeom prst="rect">
            <a:avLst/>
          </a:prstGeom>
          <a:noFill/>
          <a:ln>
            <a:noFill/>
          </a:ln>
        </p:spPr>
      </p:sp>
      <p:sp>
        <p:nvSpPr>
          <p:cNvPr id="64" name="Google Shape;64;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7.png"/><Relationship Id="rId5"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image" Target="../media/image44.png"/><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jp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rot="10800000">
            <a:off x="8374978" y="0"/>
            <a:ext cx="18562305" cy="10295384"/>
            <a:chOff x="0" y="-38100"/>
            <a:chExt cx="406400" cy="225405"/>
          </a:xfrm>
        </p:grpSpPr>
        <p:sp>
          <p:nvSpPr>
            <p:cNvPr id="85" name="Google Shape;85;p1"/>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A20E20"/>
            </a:solidFill>
            <a:ln>
              <a:noFill/>
            </a:ln>
          </p:spPr>
        </p:sp>
        <p:sp>
          <p:nvSpPr>
            <p:cNvPr id="86" name="Google Shape;86;p1"/>
            <p:cNvSpPr txBox="1"/>
            <p:nvPr/>
          </p:nvSpPr>
          <p:spPr>
            <a:xfrm>
              <a:off x="127000" y="-38100"/>
              <a:ext cx="152400" cy="22540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1"/>
          <p:cNvGrpSpPr/>
          <p:nvPr/>
        </p:nvGrpSpPr>
        <p:grpSpPr>
          <a:xfrm>
            <a:off x="9824251" y="2316114"/>
            <a:ext cx="12503082" cy="10287000"/>
            <a:chOff x="0" y="0"/>
            <a:chExt cx="6184570" cy="5088399"/>
          </a:xfrm>
        </p:grpSpPr>
        <p:sp>
          <p:nvSpPr>
            <p:cNvPr id="88" name="Google Shape;88;p1"/>
            <p:cNvSpPr/>
            <p:nvPr/>
          </p:nvSpPr>
          <p:spPr>
            <a:xfrm>
              <a:off x="0" y="0"/>
              <a:ext cx="6184570" cy="5088399"/>
            </a:xfrm>
            <a:custGeom>
              <a:rect b="b" l="l" r="r" t="t"/>
              <a:pathLst>
                <a:path extrusionOk="0"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a:ln>
              <a:noFill/>
            </a:ln>
          </p:spPr>
        </p:sp>
        <p:sp>
          <p:nvSpPr>
            <p:cNvPr id="89" name="Google Shape;89;p1"/>
            <p:cNvSpPr/>
            <p:nvPr/>
          </p:nvSpPr>
          <p:spPr>
            <a:xfrm>
              <a:off x="0" y="0"/>
              <a:ext cx="6184570" cy="5088399"/>
            </a:xfrm>
            <a:custGeom>
              <a:rect b="b" l="l" r="r" t="t"/>
              <a:pathLst>
                <a:path extrusionOk="0"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rotWithShape="1">
              <a:blip r:embed="rId3">
                <a:alphaModFix/>
              </a:blip>
              <a:stretch>
                <a:fillRect b="0" l="-11743" r="-11743" t="0"/>
              </a:stretch>
            </a:blipFill>
            <a:ln>
              <a:noFill/>
            </a:ln>
          </p:spPr>
        </p:sp>
      </p:grpSp>
      <p:grpSp>
        <p:nvGrpSpPr>
          <p:cNvPr id="90" name="Google Shape;90;p1"/>
          <p:cNvGrpSpPr/>
          <p:nvPr/>
        </p:nvGrpSpPr>
        <p:grpSpPr>
          <a:xfrm>
            <a:off x="9659333" y="6166523"/>
            <a:ext cx="7555842" cy="4190768"/>
            <a:chOff x="0" y="-38100"/>
            <a:chExt cx="406400" cy="225405"/>
          </a:xfrm>
        </p:grpSpPr>
        <p:sp>
          <p:nvSpPr>
            <p:cNvPr id="91" name="Google Shape;91;p1"/>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E8223B">
                <a:alpha val="80000"/>
              </a:srgbClr>
            </a:solidFill>
            <a:ln>
              <a:noFill/>
            </a:ln>
          </p:spPr>
        </p:sp>
        <p:sp>
          <p:nvSpPr>
            <p:cNvPr id="92" name="Google Shape;92;p1"/>
            <p:cNvSpPr txBox="1"/>
            <p:nvPr/>
          </p:nvSpPr>
          <p:spPr>
            <a:xfrm>
              <a:off x="127000" y="-38100"/>
              <a:ext cx="152400" cy="22540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
          <p:cNvGrpSpPr/>
          <p:nvPr/>
        </p:nvGrpSpPr>
        <p:grpSpPr>
          <a:xfrm>
            <a:off x="1028700" y="1005334"/>
            <a:ext cx="4465388" cy="400944"/>
            <a:chOff x="0" y="0"/>
            <a:chExt cx="5953850" cy="534592"/>
          </a:xfrm>
        </p:grpSpPr>
        <p:sp>
          <p:nvSpPr>
            <p:cNvPr id="94" name="Google Shape;94;p1"/>
            <p:cNvSpPr/>
            <p:nvPr/>
          </p:nvSpPr>
          <p:spPr>
            <a:xfrm>
              <a:off x="0" y="0"/>
              <a:ext cx="453917" cy="534592"/>
            </a:xfrm>
            <a:custGeom>
              <a:rect b="b" l="l" r="r" t="t"/>
              <a:pathLst>
                <a:path extrusionOk="0" h="534592" w="453917">
                  <a:moveTo>
                    <a:pt x="0" y="0"/>
                  </a:moveTo>
                  <a:lnTo>
                    <a:pt x="453917" y="0"/>
                  </a:lnTo>
                  <a:lnTo>
                    <a:pt x="453917" y="534592"/>
                  </a:lnTo>
                  <a:lnTo>
                    <a:pt x="0" y="534592"/>
                  </a:lnTo>
                  <a:lnTo>
                    <a:pt x="0" y="0"/>
                  </a:lnTo>
                  <a:close/>
                </a:path>
              </a:pathLst>
            </a:custGeom>
            <a:blipFill rotWithShape="1">
              <a:blip r:embed="rId4">
                <a:alphaModFix/>
              </a:blip>
              <a:stretch>
                <a:fillRect b="0" l="0" r="0" t="0"/>
              </a:stretch>
            </a:blipFill>
            <a:ln>
              <a:noFill/>
            </a:ln>
          </p:spPr>
        </p:sp>
        <p:sp>
          <p:nvSpPr>
            <p:cNvPr id="95" name="Google Shape;95;p1"/>
            <p:cNvSpPr txBox="1"/>
            <p:nvPr/>
          </p:nvSpPr>
          <p:spPr>
            <a:xfrm>
              <a:off x="803450" y="9487"/>
              <a:ext cx="5150400" cy="4929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lang="en-US" sz="2401">
                  <a:solidFill>
                    <a:srgbClr val="2A2E3A"/>
                  </a:solidFill>
                </a:rPr>
                <a:t>Group 10</a:t>
              </a:r>
              <a:endParaRPr/>
            </a:p>
          </p:txBody>
        </p:sp>
      </p:grpSp>
      <p:grpSp>
        <p:nvGrpSpPr>
          <p:cNvPr id="96" name="Google Shape;96;p1"/>
          <p:cNvGrpSpPr/>
          <p:nvPr/>
        </p:nvGrpSpPr>
        <p:grpSpPr>
          <a:xfrm>
            <a:off x="848225" y="3429242"/>
            <a:ext cx="10907658" cy="2062628"/>
            <a:chOff x="0" y="-9525"/>
            <a:chExt cx="14543545" cy="2750170"/>
          </a:xfrm>
        </p:grpSpPr>
        <p:sp>
          <p:nvSpPr>
            <p:cNvPr id="97" name="Google Shape;97;p1"/>
            <p:cNvSpPr txBox="1"/>
            <p:nvPr/>
          </p:nvSpPr>
          <p:spPr>
            <a:xfrm>
              <a:off x="0" y="2453245"/>
              <a:ext cx="14543400" cy="287400"/>
            </a:xfrm>
            <a:prstGeom prst="rect">
              <a:avLst/>
            </a:prstGeom>
            <a:noFill/>
            <a:ln>
              <a:noFill/>
            </a:ln>
          </p:spPr>
          <p:txBody>
            <a:bodyPr anchorCtr="0" anchor="t" bIns="0" lIns="0" spcFirstLastPara="1" rIns="0" wrap="square" tIns="0">
              <a:spAutoFit/>
            </a:bodyPr>
            <a:lstStyle/>
            <a:p>
              <a:pPr indent="0" lvl="0" marL="0" marR="0" rtl="0" algn="l">
                <a:lnSpc>
                  <a:spcPct val="140024"/>
                </a:lnSpc>
                <a:spcBef>
                  <a:spcPts val="0"/>
                </a:spcBef>
                <a:spcAft>
                  <a:spcPts val="0"/>
                </a:spcAft>
                <a:buNone/>
              </a:pPr>
              <a:r>
                <a:t/>
              </a:r>
              <a:endParaRPr/>
            </a:p>
          </p:txBody>
        </p:sp>
        <p:sp>
          <p:nvSpPr>
            <p:cNvPr id="98" name="Google Shape;98;p1"/>
            <p:cNvSpPr txBox="1"/>
            <p:nvPr/>
          </p:nvSpPr>
          <p:spPr>
            <a:xfrm>
              <a:off x="0" y="-9525"/>
              <a:ext cx="14543545" cy="2340184"/>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None/>
              </a:pPr>
              <a:r>
                <a:rPr b="0" i="0" lang="en-US" sz="5766" u="none" cap="none" strike="noStrike">
                  <a:solidFill>
                    <a:srgbClr val="2A2E3A"/>
                  </a:solidFill>
                  <a:latin typeface="Arial"/>
                  <a:ea typeface="Arial"/>
                  <a:cs typeface="Arial"/>
                  <a:sym typeface="Arial"/>
                </a:rPr>
                <a:t>Capstone Project Report</a:t>
              </a:r>
              <a:endParaRPr/>
            </a:p>
            <a:p>
              <a:pPr indent="0" lvl="0" marL="0" marR="0" rtl="0" algn="l">
                <a:lnSpc>
                  <a:spcPct val="119996"/>
                </a:lnSpc>
                <a:spcBef>
                  <a:spcPts val="0"/>
                </a:spcBef>
                <a:spcAft>
                  <a:spcPts val="0"/>
                </a:spcAft>
                <a:buNone/>
              </a:pPr>
              <a:r>
                <a:rPr b="0" i="0" lang="en-US" sz="5766" u="none" cap="none" strike="noStrike">
                  <a:solidFill>
                    <a:srgbClr val="A20E20"/>
                  </a:solidFill>
                  <a:latin typeface="Arial"/>
                  <a:ea typeface="Arial"/>
                  <a:cs typeface="Arial"/>
                  <a:sym typeface="Arial"/>
                </a:rPr>
                <a:t>Blockchain News Aggregator</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grpSp>
        <p:nvGrpSpPr>
          <p:cNvPr id="269" name="Google Shape;269;p10"/>
          <p:cNvGrpSpPr/>
          <p:nvPr/>
        </p:nvGrpSpPr>
        <p:grpSpPr>
          <a:xfrm rot="-5400000">
            <a:off x="-3010786" y="6324045"/>
            <a:ext cx="5812495" cy="3178664"/>
            <a:chOff x="0" y="-38100"/>
            <a:chExt cx="812800" cy="444500"/>
          </a:xfrm>
        </p:grpSpPr>
        <p:sp>
          <p:nvSpPr>
            <p:cNvPr id="270" name="Google Shape;270;p10"/>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close/>
                </a:path>
              </a:pathLst>
            </a:custGeom>
            <a:solidFill>
              <a:srgbClr val="A20E20"/>
            </a:solidFill>
            <a:ln>
              <a:noFill/>
            </a:ln>
          </p:spPr>
        </p:sp>
        <p:sp>
          <p:nvSpPr>
            <p:cNvPr id="271" name="Google Shape;271;p10"/>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10"/>
          <p:cNvGrpSpPr/>
          <p:nvPr/>
        </p:nvGrpSpPr>
        <p:grpSpPr>
          <a:xfrm rot="-5400000">
            <a:off x="15486289" y="6324045"/>
            <a:ext cx="5812495" cy="3178664"/>
            <a:chOff x="0" y="-38100"/>
            <a:chExt cx="812800" cy="444500"/>
          </a:xfrm>
        </p:grpSpPr>
        <p:sp>
          <p:nvSpPr>
            <p:cNvPr id="273" name="Google Shape;273;p10"/>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close/>
                </a:path>
              </a:pathLst>
            </a:custGeom>
            <a:solidFill>
              <a:srgbClr val="A20E20"/>
            </a:solidFill>
            <a:ln>
              <a:noFill/>
            </a:ln>
          </p:spPr>
        </p:sp>
        <p:sp>
          <p:nvSpPr>
            <p:cNvPr id="274" name="Google Shape;274;p10"/>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75" name="Google Shape;275;p10"/>
          <p:cNvPicPr preferRelativeResize="0"/>
          <p:nvPr/>
        </p:nvPicPr>
        <p:blipFill>
          <a:blip r:embed="rId3">
            <a:alphaModFix/>
          </a:blip>
          <a:stretch>
            <a:fillRect/>
          </a:stretch>
        </p:blipFill>
        <p:spPr>
          <a:xfrm>
            <a:off x="1484806" y="1705350"/>
            <a:ext cx="6973242" cy="4958626"/>
          </a:xfrm>
          <a:prstGeom prst="rect">
            <a:avLst/>
          </a:prstGeom>
          <a:noFill/>
          <a:ln>
            <a:noFill/>
          </a:ln>
        </p:spPr>
      </p:pic>
      <p:pic>
        <p:nvPicPr>
          <p:cNvPr id="276" name="Google Shape;276;p10"/>
          <p:cNvPicPr preferRelativeResize="0"/>
          <p:nvPr/>
        </p:nvPicPr>
        <p:blipFill>
          <a:blip r:embed="rId4">
            <a:alphaModFix/>
          </a:blip>
          <a:stretch>
            <a:fillRect/>
          </a:stretch>
        </p:blipFill>
        <p:spPr>
          <a:xfrm>
            <a:off x="9306194" y="1984462"/>
            <a:ext cx="7497018" cy="4400400"/>
          </a:xfrm>
          <a:prstGeom prst="rect">
            <a:avLst/>
          </a:prstGeom>
          <a:noFill/>
          <a:ln>
            <a:noFill/>
          </a:ln>
        </p:spPr>
      </p:pic>
      <p:sp>
        <p:nvSpPr>
          <p:cNvPr id="277" name="Google Shape;277;p10"/>
          <p:cNvSpPr txBox="1"/>
          <p:nvPr/>
        </p:nvSpPr>
        <p:spPr>
          <a:xfrm>
            <a:off x="2277875" y="7053600"/>
            <a:ext cx="5387100" cy="6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The class diagram of JavaUserTable class, used to display the Main Frame</a:t>
            </a:r>
            <a:endParaRPr sz="3200">
              <a:solidFill>
                <a:schemeClr val="dk1"/>
              </a:solidFill>
              <a:latin typeface="Calibri"/>
              <a:ea typeface="Calibri"/>
              <a:cs typeface="Calibri"/>
              <a:sym typeface="Calibri"/>
            </a:endParaRPr>
          </a:p>
        </p:txBody>
      </p:sp>
      <p:sp>
        <p:nvSpPr>
          <p:cNvPr id="278" name="Google Shape;278;p10"/>
          <p:cNvSpPr txBox="1"/>
          <p:nvPr/>
        </p:nvSpPr>
        <p:spPr>
          <a:xfrm>
            <a:off x="10361138" y="7053600"/>
            <a:ext cx="5387100" cy="6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The class diagram of JavaUserTable class, used to display the User Interface</a:t>
            </a:r>
            <a:endParaRPr sz="3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1"/>
          <p:cNvSpPr txBox="1"/>
          <p:nvPr/>
        </p:nvSpPr>
        <p:spPr>
          <a:xfrm>
            <a:off x="3712627" y="3178058"/>
            <a:ext cx="2529320" cy="564305"/>
          </a:xfrm>
          <a:prstGeom prst="rect">
            <a:avLst/>
          </a:prstGeom>
          <a:noFill/>
          <a:ln>
            <a:noFill/>
          </a:ln>
        </p:spPr>
        <p:txBody>
          <a:bodyPr anchorCtr="0" anchor="t" bIns="0" lIns="0" spcFirstLastPara="1" rIns="0" wrap="square" tIns="0">
            <a:spAutoFit/>
          </a:bodyPr>
          <a:lstStyle/>
          <a:p>
            <a:pPr indent="0" lvl="0" marL="0" marR="0" rtl="0" algn="ctr">
              <a:lnSpc>
                <a:spcPct val="119994"/>
              </a:lnSpc>
              <a:spcBef>
                <a:spcPts val="0"/>
              </a:spcBef>
              <a:spcAft>
                <a:spcPts val="0"/>
              </a:spcAft>
              <a:buNone/>
            </a:pPr>
            <a:r>
              <a:rPr b="0" i="0" lang="en-US" sz="3736" u="none" cap="none" strike="noStrike">
                <a:solidFill>
                  <a:srgbClr val="FFFFFF"/>
                </a:solidFill>
                <a:latin typeface="Paytone One"/>
                <a:ea typeface="Paytone One"/>
                <a:cs typeface="Paytone One"/>
                <a:sym typeface="Paytone One"/>
              </a:rPr>
              <a:t>LIBRARIES</a:t>
            </a:r>
            <a:endParaRPr/>
          </a:p>
        </p:txBody>
      </p:sp>
      <p:grpSp>
        <p:nvGrpSpPr>
          <p:cNvPr id="284" name="Google Shape;284;p11"/>
          <p:cNvGrpSpPr/>
          <p:nvPr/>
        </p:nvGrpSpPr>
        <p:grpSpPr>
          <a:xfrm rot="-5400000">
            <a:off x="-9967098" y="3313988"/>
            <a:ext cx="22645956" cy="3659024"/>
            <a:chOff x="0" y="-38100"/>
            <a:chExt cx="1821688" cy="294340"/>
          </a:xfrm>
        </p:grpSpPr>
        <p:sp>
          <p:nvSpPr>
            <p:cNvPr id="285" name="Google Shape;285;p11"/>
            <p:cNvSpPr/>
            <p:nvPr/>
          </p:nvSpPr>
          <p:spPr>
            <a:xfrm>
              <a:off x="0" y="0"/>
              <a:ext cx="1821688" cy="256240"/>
            </a:xfrm>
            <a:custGeom>
              <a:rect b="b" l="l" r="r" t="t"/>
              <a:pathLst>
                <a:path extrusionOk="0" h="256240" w="1821688">
                  <a:moveTo>
                    <a:pt x="203200" y="0"/>
                  </a:moveTo>
                  <a:lnTo>
                    <a:pt x="1618488" y="0"/>
                  </a:lnTo>
                  <a:lnTo>
                    <a:pt x="1821688" y="256240"/>
                  </a:lnTo>
                  <a:lnTo>
                    <a:pt x="0" y="256240"/>
                  </a:lnTo>
                  <a:lnTo>
                    <a:pt x="203200" y="0"/>
                  </a:lnTo>
                  <a:close/>
                </a:path>
              </a:pathLst>
            </a:custGeom>
            <a:solidFill>
              <a:srgbClr val="A20E20"/>
            </a:solidFill>
            <a:ln>
              <a:noFill/>
            </a:ln>
          </p:spPr>
        </p:sp>
        <p:sp>
          <p:nvSpPr>
            <p:cNvPr id="286" name="Google Shape;286;p11"/>
            <p:cNvSpPr txBox="1"/>
            <p:nvPr/>
          </p:nvSpPr>
          <p:spPr>
            <a:xfrm>
              <a:off x="127000" y="-38100"/>
              <a:ext cx="1567688" cy="2943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7" name="Google Shape;287;p11"/>
          <p:cNvSpPr txBox="1"/>
          <p:nvPr/>
        </p:nvSpPr>
        <p:spPr>
          <a:xfrm rot="-5400000">
            <a:off x="-2517342" y="4230228"/>
            <a:ext cx="8229600" cy="1826543"/>
          </a:xfrm>
          <a:prstGeom prst="rect">
            <a:avLst/>
          </a:prstGeom>
          <a:noFill/>
          <a:ln>
            <a:noFill/>
          </a:ln>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b="0" i="0" lang="en-US" sz="12156" u="none" cap="none" strike="noStrike">
                <a:solidFill>
                  <a:srgbClr val="FFFFFF"/>
                </a:solidFill>
                <a:latin typeface="Paytone One"/>
                <a:ea typeface="Paytone One"/>
                <a:cs typeface="Paytone One"/>
                <a:sym typeface="Paytone One"/>
              </a:rPr>
              <a:t>METHODS</a:t>
            </a:r>
            <a:endParaRPr/>
          </a:p>
        </p:txBody>
      </p:sp>
      <p:grpSp>
        <p:nvGrpSpPr>
          <p:cNvPr id="288" name="Google Shape;288;p11"/>
          <p:cNvGrpSpPr/>
          <p:nvPr/>
        </p:nvGrpSpPr>
        <p:grpSpPr>
          <a:xfrm>
            <a:off x="6765822" y="-1785441"/>
            <a:ext cx="19375107" cy="12336569"/>
            <a:chOff x="0" y="-38100"/>
            <a:chExt cx="485233" cy="308959"/>
          </a:xfrm>
        </p:grpSpPr>
        <p:sp>
          <p:nvSpPr>
            <p:cNvPr id="289" name="Google Shape;289;p11"/>
            <p:cNvSpPr/>
            <p:nvPr/>
          </p:nvSpPr>
          <p:spPr>
            <a:xfrm>
              <a:off x="0" y="0"/>
              <a:ext cx="485233" cy="270859"/>
            </a:xfrm>
            <a:custGeom>
              <a:rect b="b" l="l" r="r" t="t"/>
              <a:pathLst>
                <a:path extrusionOk="0" h="270859" w="485233">
                  <a:moveTo>
                    <a:pt x="203200" y="0"/>
                  </a:moveTo>
                  <a:lnTo>
                    <a:pt x="282033" y="0"/>
                  </a:lnTo>
                  <a:lnTo>
                    <a:pt x="485233" y="270859"/>
                  </a:lnTo>
                  <a:lnTo>
                    <a:pt x="0" y="270859"/>
                  </a:lnTo>
                  <a:lnTo>
                    <a:pt x="203200" y="0"/>
                  </a:lnTo>
                  <a:close/>
                </a:path>
              </a:pathLst>
            </a:custGeom>
            <a:solidFill>
              <a:srgbClr val="B6B6B6">
                <a:alpha val="22352"/>
              </a:srgbClr>
            </a:solidFill>
            <a:ln>
              <a:noFill/>
            </a:ln>
          </p:spPr>
        </p:sp>
        <p:sp>
          <p:nvSpPr>
            <p:cNvPr id="290" name="Google Shape;290;p11"/>
            <p:cNvSpPr txBox="1"/>
            <p:nvPr/>
          </p:nvSpPr>
          <p:spPr>
            <a:xfrm>
              <a:off x="127000" y="-38100"/>
              <a:ext cx="231233" cy="308959"/>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1" name="Google Shape;291;p11"/>
          <p:cNvSpPr txBox="1"/>
          <p:nvPr/>
        </p:nvSpPr>
        <p:spPr>
          <a:xfrm>
            <a:off x="5174191" y="554167"/>
            <a:ext cx="10623544" cy="94228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175" u="none" cap="none" strike="noStrike">
                <a:solidFill>
                  <a:srgbClr val="761E1E"/>
                </a:solidFill>
                <a:latin typeface="Paytone One"/>
                <a:ea typeface="Paytone One"/>
                <a:cs typeface="Paytone One"/>
                <a:sym typeface="Paytone One"/>
              </a:rPr>
              <a:t>PROJECT DESIGN ANALYSIS</a:t>
            </a:r>
            <a:endParaRPr/>
          </a:p>
        </p:txBody>
      </p:sp>
      <p:sp>
        <p:nvSpPr>
          <p:cNvPr id="292" name="Google Shape;292;p11"/>
          <p:cNvSpPr txBox="1"/>
          <p:nvPr/>
        </p:nvSpPr>
        <p:spPr>
          <a:xfrm>
            <a:off x="7098253" y="1869356"/>
            <a:ext cx="6775500" cy="702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4560" u="none" cap="none" strike="noStrike">
                <a:solidFill>
                  <a:srgbClr val="A20E20"/>
                </a:solidFill>
                <a:latin typeface="Arial"/>
                <a:ea typeface="Arial"/>
                <a:cs typeface="Arial"/>
                <a:sym typeface="Arial"/>
              </a:rPr>
              <a:t>Libraries</a:t>
            </a:r>
            <a:endParaRPr/>
          </a:p>
        </p:txBody>
      </p:sp>
      <p:grpSp>
        <p:nvGrpSpPr>
          <p:cNvPr id="293" name="Google Shape;293;p11"/>
          <p:cNvGrpSpPr/>
          <p:nvPr/>
        </p:nvGrpSpPr>
        <p:grpSpPr>
          <a:xfrm>
            <a:off x="3712627" y="2783908"/>
            <a:ext cx="13546673" cy="1451861"/>
            <a:chOff x="0" y="-38100"/>
            <a:chExt cx="3567848" cy="382383"/>
          </a:xfrm>
        </p:grpSpPr>
        <p:sp>
          <p:nvSpPr>
            <p:cNvPr id="294" name="Google Shape;294;p11"/>
            <p:cNvSpPr/>
            <p:nvPr/>
          </p:nvSpPr>
          <p:spPr>
            <a:xfrm>
              <a:off x="0" y="0"/>
              <a:ext cx="3567848" cy="344283"/>
            </a:xfrm>
            <a:custGeom>
              <a:rect b="b" l="l" r="r" t="t"/>
              <a:pathLst>
                <a:path extrusionOk="0" h="344283" w="3567848">
                  <a:moveTo>
                    <a:pt x="29146" y="0"/>
                  </a:moveTo>
                  <a:lnTo>
                    <a:pt x="3538701" y="0"/>
                  </a:lnTo>
                  <a:cubicBezTo>
                    <a:pt x="3554799" y="0"/>
                    <a:pt x="3567848" y="13049"/>
                    <a:pt x="3567848" y="29146"/>
                  </a:cubicBezTo>
                  <a:lnTo>
                    <a:pt x="3567848" y="315137"/>
                  </a:lnTo>
                  <a:cubicBezTo>
                    <a:pt x="3567848" y="322867"/>
                    <a:pt x="3564777" y="330280"/>
                    <a:pt x="3559311" y="335746"/>
                  </a:cubicBezTo>
                  <a:cubicBezTo>
                    <a:pt x="3553845" y="341212"/>
                    <a:pt x="3546432" y="344283"/>
                    <a:pt x="3538701" y="344283"/>
                  </a:cubicBezTo>
                  <a:lnTo>
                    <a:pt x="29146" y="344283"/>
                  </a:lnTo>
                  <a:cubicBezTo>
                    <a:pt x="21416" y="344283"/>
                    <a:pt x="14003" y="341212"/>
                    <a:pt x="8537" y="335746"/>
                  </a:cubicBezTo>
                  <a:cubicBezTo>
                    <a:pt x="3071" y="330280"/>
                    <a:pt x="0" y="322867"/>
                    <a:pt x="0" y="315137"/>
                  </a:cubicBezTo>
                  <a:lnTo>
                    <a:pt x="0" y="29146"/>
                  </a:lnTo>
                  <a:cubicBezTo>
                    <a:pt x="0" y="21416"/>
                    <a:pt x="3071" y="14003"/>
                    <a:pt x="8537" y="8537"/>
                  </a:cubicBezTo>
                  <a:cubicBezTo>
                    <a:pt x="14003" y="3071"/>
                    <a:pt x="21416" y="0"/>
                    <a:pt x="29146" y="0"/>
                  </a:cubicBezTo>
                  <a:close/>
                </a:path>
              </a:pathLst>
            </a:custGeom>
            <a:solidFill>
              <a:srgbClr val="000000">
                <a:alpha val="0"/>
              </a:srgbClr>
            </a:solidFill>
            <a:ln cap="rnd" cmpd="sng" w="104775">
              <a:solidFill>
                <a:srgbClr val="76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txBox="1"/>
            <p:nvPr/>
          </p:nvSpPr>
          <p:spPr>
            <a:xfrm>
              <a:off x="0" y="-38100"/>
              <a:ext cx="3567848" cy="382383"/>
            </a:xfrm>
            <a:prstGeom prst="rect">
              <a:avLst/>
            </a:prstGeom>
            <a:noFill/>
            <a:ln>
              <a:noFill/>
            </a:ln>
          </p:spPr>
          <p:txBody>
            <a:bodyPr anchorCtr="0" anchor="ctr" bIns="50800" lIns="50800" spcFirstLastPara="1" rIns="50800" wrap="square" tIns="50800">
              <a:noAutofit/>
            </a:bodyPr>
            <a:lstStyle/>
            <a:p>
              <a:pPr indent="0" lvl="0" marL="0" marR="0" rtl="0" algn="ctr">
                <a:lnSpc>
                  <a:spcPct val="140069"/>
                </a:lnSpc>
                <a:spcBef>
                  <a:spcPts val="0"/>
                </a:spcBef>
                <a:spcAft>
                  <a:spcPts val="0"/>
                </a:spcAft>
                <a:buNone/>
              </a:pPr>
              <a:r>
                <a:rPr b="0" i="0" lang="en-US" sz="2029" u="none" cap="none" strike="noStrike">
                  <a:solidFill>
                    <a:srgbClr val="890A0A"/>
                  </a:solidFill>
                  <a:latin typeface="Paytone One"/>
                  <a:ea typeface="Paytone One"/>
                  <a:cs typeface="Paytone One"/>
                  <a:sym typeface="Paytone One"/>
                </a:rPr>
                <a:t>The data collection process in this project involved two key components: the Jsoup library for retrieving HTML con- tents and the Gson library for collecting the data into JSON files.</a:t>
              </a:r>
              <a:endParaRPr/>
            </a:p>
          </p:txBody>
        </p:sp>
      </p:grpSp>
      <p:grpSp>
        <p:nvGrpSpPr>
          <p:cNvPr id="296" name="Google Shape;296;p11"/>
          <p:cNvGrpSpPr/>
          <p:nvPr/>
        </p:nvGrpSpPr>
        <p:grpSpPr>
          <a:xfrm>
            <a:off x="3712627" y="5477259"/>
            <a:ext cx="13546673" cy="4140445"/>
            <a:chOff x="0" y="-38100"/>
            <a:chExt cx="4193767" cy="1281795"/>
          </a:xfrm>
        </p:grpSpPr>
        <p:sp>
          <p:nvSpPr>
            <p:cNvPr id="297" name="Google Shape;297;p11"/>
            <p:cNvSpPr/>
            <p:nvPr/>
          </p:nvSpPr>
          <p:spPr>
            <a:xfrm>
              <a:off x="0" y="0"/>
              <a:ext cx="4193767" cy="1243695"/>
            </a:xfrm>
            <a:custGeom>
              <a:rect b="b" l="l" r="r" t="t"/>
              <a:pathLst>
                <a:path extrusionOk="0" h="1243695" w="4193767">
                  <a:moveTo>
                    <a:pt x="29146" y="0"/>
                  </a:moveTo>
                  <a:lnTo>
                    <a:pt x="4164621" y="0"/>
                  </a:lnTo>
                  <a:cubicBezTo>
                    <a:pt x="4172350" y="0"/>
                    <a:pt x="4179764" y="3071"/>
                    <a:pt x="4185230" y="8537"/>
                  </a:cubicBezTo>
                  <a:cubicBezTo>
                    <a:pt x="4190696" y="14003"/>
                    <a:pt x="4193767" y="21416"/>
                    <a:pt x="4193767" y="29146"/>
                  </a:cubicBezTo>
                  <a:lnTo>
                    <a:pt x="4193767" y="1214549"/>
                  </a:lnTo>
                  <a:cubicBezTo>
                    <a:pt x="4193767" y="1230646"/>
                    <a:pt x="4180718" y="1243695"/>
                    <a:pt x="4164621" y="1243695"/>
                  </a:cubicBezTo>
                  <a:lnTo>
                    <a:pt x="29146" y="1243695"/>
                  </a:lnTo>
                  <a:cubicBezTo>
                    <a:pt x="21416" y="1243695"/>
                    <a:pt x="14003" y="1240624"/>
                    <a:pt x="8537" y="1235158"/>
                  </a:cubicBezTo>
                  <a:cubicBezTo>
                    <a:pt x="3071" y="1229692"/>
                    <a:pt x="0" y="1222279"/>
                    <a:pt x="0" y="1214549"/>
                  </a:cubicBezTo>
                  <a:lnTo>
                    <a:pt x="0" y="29146"/>
                  </a:lnTo>
                  <a:cubicBezTo>
                    <a:pt x="0" y="21416"/>
                    <a:pt x="3071" y="14003"/>
                    <a:pt x="8537" y="8537"/>
                  </a:cubicBezTo>
                  <a:cubicBezTo>
                    <a:pt x="14003" y="3071"/>
                    <a:pt x="21416" y="0"/>
                    <a:pt x="29146" y="0"/>
                  </a:cubicBezTo>
                  <a:close/>
                </a:path>
              </a:pathLst>
            </a:custGeom>
            <a:solidFill>
              <a:srgbClr val="76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txBox="1"/>
            <p:nvPr/>
          </p:nvSpPr>
          <p:spPr>
            <a:xfrm>
              <a:off x="0" y="-38100"/>
              <a:ext cx="4193767" cy="1281795"/>
            </a:xfrm>
            <a:prstGeom prst="rect">
              <a:avLst/>
            </a:prstGeom>
            <a:noFill/>
            <a:ln>
              <a:noFill/>
            </a:ln>
          </p:spPr>
          <p:txBody>
            <a:bodyPr anchorCtr="0" anchor="ctr" bIns="50800" lIns="50800" spcFirstLastPara="1" rIns="50800" wrap="square" tIns="50800">
              <a:noAutofit/>
            </a:bodyPr>
            <a:lstStyle/>
            <a:p>
              <a:pPr indent="0" lvl="0" marL="0" marR="0" rtl="0" algn="ctr">
                <a:lnSpc>
                  <a:spcPct val="15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9" name="Google Shape;299;p11"/>
          <p:cNvSpPr txBox="1"/>
          <p:nvPr/>
        </p:nvSpPr>
        <p:spPr>
          <a:xfrm>
            <a:off x="3954638" y="6188924"/>
            <a:ext cx="13062651" cy="2773511"/>
          </a:xfrm>
          <a:prstGeom prst="rect">
            <a:avLst/>
          </a:prstGeom>
          <a:noFill/>
          <a:ln>
            <a:noFill/>
          </a:ln>
        </p:spPr>
        <p:txBody>
          <a:bodyPr anchorCtr="0" anchor="t" bIns="0" lIns="0" spcFirstLastPara="1" rIns="0" wrap="square" tIns="0">
            <a:spAutoFit/>
          </a:bodyPr>
          <a:lstStyle/>
          <a:p>
            <a:pPr indent="-346860" lvl="1" marL="693720" marR="0" rtl="0" algn="l">
              <a:lnSpc>
                <a:spcPct val="139993"/>
              </a:lnSpc>
              <a:spcBef>
                <a:spcPts val="0"/>
              </a:spcBef>
              <a:spcAft>
                <a:spcPts val="0"/>
              </a:spcAft>
              <a:buClr>
                <a:srgbClr val="FFFFFF"/>
              </a:buClr>
              <a:buSzPts val="3213"/>
              <a:buFont typeface="Arial"/>
              <a:buChar char="•"/>
            </a:pPr>
            <a:r>
              <a:rPr b="1" i="0" lang="en-US" sz="3213" u="none" cap="none" strike="noStrike">
                <a:solidFill>
                  <a:srgbClr val="FFFFFF"/>
                </a:solidFill>
                <a:latin typeface="Asap"/>
                <a:ea typeface="Asap"/>
                <a:cs typeface="Asap"/>
                <a:sym typeface="Asap"/>
              </a:rPr>
              <a:t>To retrieve HTML contents from various sources, we utilized the Jsoup library.</a:t>
            </a:r>
            <a:endParaRPr/>
          </a:p>
          <a:p>
            <a:pPr indent="-346860" lvl="1" marL="693720" marR="0" rtl="0" algn="l">
              <a:lnSpc>
                <a:spcPct val="139993"/>
              </a:lnSpc>
              <a:spcBef>
                <a:spcPts val="0"/>
              </a:spcBef>
              <a:spcAft>
                <a:spcPts val="0"/>
              </a:spcAft>
              <a:buClr>
                <a:srgbClr val="FFFFFF"/>
              </a:buClr>
              <a:buSzPts val="3213"/>
              <a:buFont typeface="Arial"/>
              <a:buChar char="•"/>
            </a:pPr>
            <a:r>
              <a:rPr b="0" i="0" lang="en-US" sz="3213" u="none" cap="none" strike="noStrike">
                <a:solidFill>
                  <a:srgbClr val="FFFFFF"/>
                </a:solidFill>
                <a:latin typeface="Asap"/>
                <a:ea typeface="Asap"/>
                <a:cs typeface="Asap"/>
                <a:sym typeface="Asap"/>
              </a:rPr>
              <a:t>J</a:t>
            </a:r>
            <a:r>
              <a:rPr b="1" i="0" lang="en-US" sz="3213" u="none" cap="none" strike="noStrike">
                <a:solidFill>
                  <a:srgbClr val="FFFFFF"/>
                </a:solidFill>
                <a:latin typeface="Asap"/>
                <a:ea typeface="Asap"/>
                <a:cs typeface="Asap"/>
                <a:sym typeface="Asap"/>
              </a:rPr>
              <a:t>soup is a popular Java library for efficiently parsing HTML documents, extracting specific elements, and retrieving their contents.</a:t>
            </a:r>
            <a:endParaRPr/>
          </a:p>
        </p:txBody>
      </p:sp>
      <p:sp>
        <p:nvSpPr>
          <p:cNvPr id="300" name="Google Shape;300;p11"/>
          <p:cNvSpPr txBox="1"/>
          <p:nvPr/>
        </p:nvSpPr>
        <p:spPr>
          <a:xfrm>
            <a:off x="3712627" y="4662363"/>
            <a:ext cx="9562200" cy="499200"/>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243" u="none" cap="none" strike="noStrike">
                <a:solidFill>
                  <a:srgbClr val="A20E20"/>
                </a:solidFill>
                <a:latin typeface="Arial"/>
                <a:ea typeface="Arial"/>
                <a:cs typeface="Arial"/>
                <a:sym typeface="Arial"/>
              </a:rPr>
              <a:t>Jsoup for HTML Content Retrieval: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90A0A"/>
        </a:solidFill>
      </p:bgPr>
    </p:bg>
    <p:spTree>
      <p:nvGrpSpPr>
        <p:cNvPr id="304" name="Shape 304"/>
        <p:cNvGrpSpPr/>
        <p:nvPr/>
      </p:nvGrpSpPr>
      <p:grpSpPr>
        <a:xfrm>
          <a:off x="0" y="0"/>
          <a:ext cx="0" cy="0"/>
          <a:chOff x="0" y="0"/>
          <a:chExt cx="0" cy="0"/>
        </a:xfrm>
      </p:grpSpPr>
      <p:grpSp>
        <p:nvGrpSpPr>
          <p:cNvPr id="305" name="Google Shape;305;p12"/>
          <p:cNvGrpSpPr/>
          <p:nvPr/>
        </p:nvGrpSpPr>
        <p:grpSpPr>
          <a:xfrm>
            <a:off x="495300" y="319460"/>
            <a:ext cx="17259300" cy="9467255"/>
            <a:chOff x="0" y="-47625"/>
            <a:chExt cx="4545659" cy="2493433"/>
          </a:xfrm>
        </p:grpSpPr>
        <p:sp>
          <p:nvSpPr>
            <p:cNvPr id="306" name="Google Shape;306;p12"/>
            <p:cNvSpPr/>
            <p:nvPr/>
          </p:nvSpPr>
          <p:spPr>
            <a:xfrm>
              <a:off x="0" y="0"/>
              <a:ext cx="4545659" cy="2445808"/>
            </a:xfrm>
            <a:custGeom>
              <a:rect b="b" l="l" r="r" t="t"/>
              <a:pathLst>
                <a:path extrusionOk="0" h="2445808" w="4545659">
                  <a:moveTo>
                    <a:pt x="0" y="0"/>
                  </a:moveTo>
                  <a:lnTo>
                    <a:pt x="4545659" y="0"/>
                  </a:lnTo>
                  <a:lnTo>
                    <a:pt x="4545659" y="2445808"/>
                  </a:lnTo>
                  <a:lnTo>
                    <a:pt x="0" y="2445808"/>
                  </a:lnTo>
                  <a:close/>
                </a:path>
              </a:pathLst>
            </a:custGeom>
            <a:solidFill>
              <a:srgbClr val="FFFFFF"/>
            </a:solidFill>
            <a:ln>
              <a:noFill/>
            </a:ln>
          </p:spPr>
        </p:sp>
        <p:sp>
          <p:nvSpPr>
            <p:cNvPr id="307" name="Google Shape;307;p12"/>
            <p:cNvSpPr txBox="1"/>
            <p:nvPr/>
          </p:nvSpPr>
          <p:spPr>
            <a:xfrm>
              <a:off x="0" y="-47625"/>
              <a:ext cx="4545659" cy="2493433"/>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8" name="Google Shape;308;p12"/>
          <p:cNvGrpSpPr/>
          <p:nvPr/>
        </p:nvGrpSpPr>
        <p:grpSpPr>
          <a:xfrm>
            <a:off x="1009650" y="2988915"/>
            <a:ext cx="16230603" cy="4186099"/>
            <a:chOff x="0" y="-164094"/>
            <a:chExt cx="21640804" cy="5581467"/>
          </a:xfrm>
        </p:grpSpPr>
        <p:grpSp>
          <p:nvGrpSpPr>
            <p:cNvPr id="309" name="Google Shape;309;p12"/>
            <p:cNvGrpSpPr/>
            <p:nvPr/>
          </p:nvGrpSpPr>
          <p:grpSpPr>
            <a:xfrm>
              <a:off x="0" y="-164094"/>
              <a:ext cx="21640804" cy="5581467"/>
              <a:chOff x="0" y="-38100"/>
              <a:chExt cx="5024655" cy="1295929"/>
            </a:xfrm>
          </p:grpSpPr>
          <p:sp>
            <p:nvSpPr>
              <p:cNvPr id="310" name="Google Shape;310;p12"/>
              <p:cNvSpPr/>
              <p:nvPr/>
            </p:nvSpPr>
            <p:spPr>
              <a:xfrm>
                <a:off x="0" y="0"/>
                <a:ext cx="5024655" cy="1257829"/>
              </a:xfrm>
              <a:custGeom>
                <a:rect b="b" l="l" r="r" t="t"/>
                <a:pathLst>
                  <a:path extrusionOk="0" h="1257829" w="5024655">
                    <a:moveTo>
                      <a:pt x="24327" y="0"/>
                    </a:moveTo>
                    <a:lnTo>
                      <a:pt x="5000328" y="0"/>
                    </a:lnTo>
                    <a:cubicBezTo>
                      <a:pt x="5013763" y="0"/>
                      <a:pt x="5024655" y="10891"/>
                      <a:pt x="5024655" y="24327"/>
                    </a:cubicBezTo>
                    <a:lnTo>
                      <a:pt x="5024655" y="1233502"/>
                    </a:lnTo>
                    <a:cubicBezTo>
                      <a:pt x="5024655" y="1246938"/>
                      <a:pt x="5013763" y="1257829"/>
                      <a:pt x="5000328" y="1257829"/>
                    </a:cubicBezTo>
                    <a:lnTo>
                      <a:pt x="24327" y="1257829"/>
                    </a:lnTo>
                    <a:cubicBezTo>
                      <a:pt x="10891" y="1257829"/>
                      <a:pt x="0" y="1246938"/>
                      <a:pt x="0" y="1233502"/>
                    </a:cubicBezTo>
                    <a:lnTo>
                      <a:pt x="0" y="24327"/>
                    </a:lnTo>
                    <a:cubicBezTo>
                      <a:pt x="0" y="10891"/>
                      <a:pt x="10891" y="0"/>
                      <a:pt x="24327" y="0"/>
                    </a:cubicBezTo>
                    <a:close/>
                  </a:path>
                </a:pathLst>
              </a:custGeom>
              <a:solidFill>
                <a:srgbClr val="76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txBox="1"/>
              <p:nvPr/>
            </p:nvSpPr>
            <p:spPr>
              <a:xfrm>
                <a:off x="0" y="-38100"/>
                <a:ext cx="5024654" cy="1295929"/>
              </a:xfrm>
              <a:prstGeom prst="rect">
                <a:avLst/>
              </a:prstGeom>
              <a:noFill/>
              <a:ln>
                <a:noFill/>
              </a:ln>
            </p:spPr>
            <p:txBody>
              <a:bodyPr anchorCtr="0" anchor="ctr" bIns="50800" lIns="50800" spcFirstLastPara="1" rIns="50800" wrap="square" tIns="50800">
                <a:noAutofit/>
              </a:bodyPr>
              <a:lstStyle/>
              <a:p>
                <a:pPr indent="0" lvl="0" marL="0" marR="0" rtl="0" algn="ctr">
                  <a:lnSpc>
                    <a:spcPct val="15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2" name="Google Shape;312;p12"/>
            <p:cNvSpPr txBox="1"/>
            <p:nvPr/>
          </p:nvSpPr>
          <p:spPr>
            <a:xfrm>
              <a:off x="716842" y="891321"/>
              <a:ext cx="20207117" cy="3558530"/>
            </a:xfrm>
            <a:prstGeom prst="rect">
              <a:avLst/>
            </a:prstGeom>
            <a:noFill/>
            <a:ln>
              <a:noFill/>
            </a:ln>
          </p:spPr>
          <p:txBody>
            <a:bodyPr anchorCtr="0" anchor="t" bIns="0" lIns="0" spcFirstLastPara="1" rIns="0" wrap="square" tIns="0">
              <a:spAutoFit/>
            </a:bodyPr>
            <a:lstStyle/>
            <a:p>
              <a:pPr indent="-421520" lvl="1" marL="843041" marR="0" rtl="0" algn="l">
                <a:lnSpc>
                  <a:spcPct val="140010"/>
                </a:lnSpc>
                <a:spcBef>
                  <a:spcPts val="0"/>
                </a:spcBef>
                <a:spcAft>
                  <a:spcPts val="0"/>
                </a:spcAft>
                <a:buClr>
                  <a:srgbClr val="FFFFFF"/>
                </a:buClr>
                <a:buSzPts val="3904"/>
                <a:buFont typeface="Arial"/>
                <a:buChar char="•"/>
              </a:pPr>
              <a:r>
                <a:rPr b="1" i="0" lang="en-US" sz="3904" u="none" cap="none" strike="noStrike">
                  <a:solidFill>
                    <a:srgbClr val="FFFFFF"/>
                  </a:solidFill>
                  <a:latin typeface="Asap"/>
                  <a:ea typeface="Asap"/>
                  <a:cs typeface="Asap"/>
                  <a:sym typeface="Asap"/>
                </a:rPr>
                <a:t>To store the collected data in a structured format, we used the Gson library for serializing Java objects into JSON.</a:t>
              </a:r>
              <a:endParaRPr/>
            </a:p>
            <a:p>
              <a:pPr indent="-421520" lvl="1" marL="843041" marR="0" rtl="0" algn="l">
                <a:lnSpc>
                  <a:spcPct val="140010"/>
                </a:lnSpc>
                <a:spcBef>
                  <a:spcPts val="0"/>
                </a:spcBef>
                <a:spcAft>
                  <a:spcPts val="0"/>
                </a:spcAft>
                <a:buClr>
                  <a:srgbClr val="FFFFFF"/>
                </a:buClr>
                <a:buSzPts val="3904"/>
                <a:buFont typeface="Arial"/>
                <a:buChar char="•"/>
              </a:pPr>
              <a:r>
                <a:rPr b="1" i="0" lang="en-US" sz="3904" u="none" cap="none" strike="noStrike">
                  <a:solidFill>
                    <a:srgbClr val="FFFFFF"/>
                  </a:solidFill>
                  <a:latin typeface="Asap"/>
                  <a:ea typeface="Asap"/>
                  <a:cs typeface="Asap"/>
                  <a:sym typeface="Asap"/>
                </a:rPr>
                <a:t>Gson, developed by Google, provides simple APIs for converting Java objects to JSON representations and vice versa.</a:t>
              </a:r>
              <a:endParaRPr/>
            </a:p>
          </p:txBody>
        </p:sp>
      </p:grpSp>
      <p:sp>
        <p:nvSpPr>
          <p:cNvPr id="313" name="Google Shape;313;p12"/>
          <p:cNvSpPr txBox="1"/>
          <p:nvPr/>
        </p:nvSpPr>
        <p:spPr>
          <a:xfrm>
            <a:off x="1820288" y="1635349"/>
            <a:ext cx="14647425" cy="918955"/>
          </a:xfrm>
          <a:prstGeom prst="rect">
            <a:avLst/>
          </a:prstGeom>
          <a:noFill/>
          <a:ln>
            <a:noFill/>
          </a:ln>
        </p:spPr>
        <p:txBody>
          <a:bodyPr anchorCtr="0" anchor="t" bIns="0" lIns="0" spcFirstLastPara="1" rIns="0" wrap="square" tIns="0">
            <a:spAutoFit/>
          </a:bodyPr>
          <a:lstStyle/>
          <a:p>
            <a:pPr indent="0" lvl="0" marL="0" marR="0" rtl="0" algn="ctr">
              <a:lnSpc>
                <a:spcPct val="120013"/>
              </a:lnSpc>
              <a:spcBef>
                <a:spcPts val="0"/>
              </a:spcBef>
              <a:spcAft>
                <a:spcPts val="0"/>
              </a:spcAft>
              <a:buNone/>
            </a:pPr>
            <a:r>
              <a:rPr b="0" i="0" lang="en-US" sz="6136" u="none" cap="none" strike="noStrike">
                <a:solidFill>
                  <a:srgbClr val="A20E20"/>
                </a:solidFill>
                <a:latin typeface="Arial"/>
                <a:ea typeface="Arial"/>
                <a:cs typeface="Arial"/>
                <a:sym typeface="Arial"/>
              </a:rPr>
              <a:t>Gson for Data Serialization to JSON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13"/>
          <p:cNvGrpSpPr/>
          <p:nvPr/>
        </p:nvGrpSpPr>
        <p:grpSpPr>
          <a:xfrm>
            <a:off x="-382874" y="2769328"/>
            <a:ext cx="17267545" cy="5229638"/>
            <a:chOff x="0" y="-38100"/>
            <a:chExt cx="4547831" cy="1377353"/>
          </a:xfrm>
        </p:grpSpPr>
        <p:sp>
          <p:nvSpPr>
            <p:cNvPr id="319" name="Google Shape;319;p13"/>
            <p:cNvSpPr/>
            <p:nvPr/>
          </p:nvSpPr>
          <p:spPr>
            <a:xfrm>
              <a:off x="0" y="0"/>
              <a:ext cx="4547831" cy="1339253"/>
            </a:xfrm>
            <a:custGeom>
              <a:rect b="b" l="l" r="r" t="t"/>
              <a:pathLst>
                <a:path extrusionOk="0" h="1339253" w="4547831">
                  <a:moveTo>
                    <a:pt x="0" y="0"/>
                  </a:moveTo>
                  <a:lnTo>
                    <a:pt x="4547831" y="0"/>
                  </a:lnTo>
                  <a:lnTo>
                    <a:pt x="4547831" y="1339253"/>
                  </a:lnTo>
                  <a:lnTo>
                    <a:pt x="0" y="1339253"/>
                  </a:lnTo>
                  <a:close/>
                </a:path>
              </a:pathLst>
            </a:custGeom>
            <a:solidFill>
              <a:srgbClr val="761E1E"/>
            </a:solidFill>
            <a:ln>
              <a:noFill/>
            </a:ln>
          </p:spPr>
        </p:sp>
        <p:sp>
          <p:nvSpPr>
            <p:cNvPr id="320" name="Google Shape;320;p13"/>
            <p:cNvSpPr txBox="1"/>
            <p:nvPr/>
          </p:nvSpPr>
          <p:spPr>
            <a:xfrm>
              <a:off x="0" y="-38100"/>
              <a:ext cx="4547831" cy="13773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1" name="Google Shape;321;p13"/>
          <p:cNvGrpSpPr/>
          <p:nvPr/>
        </p:nvGrpSpPr>
        <p:grpSpPr>
          <a:xfrm>
            <a:off x="12318646" y="7979916"/>
            <a:ext cx="1352176" cy="661780"/>
            <a:chOff x="0" y="0"/>
            <a:chExt cx="1453153" cy="711200"/>
          </a:xfrm>
        </p:grpSpPr>
        <p:sp>
          <p:nvSpPr>
            <p:cNvPr id="322" name="Google Shape;322;p13"/>
            <p:cNvSpPr/>
            <p:nvPr/>
          </p:nvSpPr>
          <p:spPr>
            <a:xfrm>
              <a:off x="0" y="0"/>
              <a:ext cx="1453153" cy="711200"/>
            </a:xfrm>
            <a:custGeom>
              <a:rect b="b" l="l" r="r" t="t"/>
              <a:pathLst>
                <a:path extrusionOk="0" h="711200" w="1453153">
                  <a:moveTo>
                    <a:pt x="726577" y="711200"/>
                  </a:moveTo>
                  <a:lnTo>
                    <a:pt x="1453153" y="0"/>
                  </a:lnTo>
                  <a:lnTo>
                    <a:pt x="0" y="0"/>
                  </a:lnTo>
                  <a:lnTo>
                    <a:pt x="726577" y="711200"/>
                  </a:lnTo>
                  <a:close/>
                </a:path>
              </a:pathLst>
            </a:custGeom>
            <a:solidFill>
              <a:srgbClr val="960404"/>
            </a:solidFill>
            <a:ln>
              <a:noFill/>
            </a:ln>
          </p:spPr>
        </p:sp>
        <p:sp>
          <p:nvSpPr>
            <p:cNvPr id="323" name="Google Shape;323;p13"/>
            <p:cNvSpPr txBox="1"/>
            <p:nvPr/>
          </p:nvSpPr>
          <p:spPr>
            <a:xfrm>
              <a:off x="227055" y="12700"/>
              <a:ext cx="999043"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4" name="Google Shape;324;p13"/>
          <p:cNvGrpSpPr/>
          <p:nvPr/>
        </p:nvGrpSpPr>
        <p:grpSpPr>
          <a:xfrm>
            <a:off x="-382874" y="7598592"/>
            <a:ext cx="13377607" cy="1043104"/>
            <a:chOff x="0" y="-38100"/>
            <a:chExt cx="8306626" cy="647700"/>
          </a:xfrm>
        </p:grpSpPr>
        <p:sp>
          <p:nvSpPr>
            <p:cNvPr id="325" name="Google Shape;325;p13"/>
            <p:cNvSpPr/>
            <p:nvPr/>
          </p:nvSpPr>
          <p:spPr>
            <a:xfrm>
              <a:off x="0" y="0"/>
              <a:ext cx="8306626" cy="609600"/>
            </a:xfrm>
            <a:custGeom>
              <a:rect b="b" l="l" r="r" t="t"/>
              <a:pathLst>
                <a:path extrusionOk="0" h="609600" w="8306626">
                  <a:moveTo>
                    <a:pt x="8103426" y="0"/>
                  </a:moveTo>
                  <a:lnTo>
                    <a:pt x="0" y="0"/>
                  </a:lnTo>
                  <a:lnTo>
                    <a:pt x="203200" y="609600"/>
                  </a:lnTo>
                  <a:lnTo>
                    <a:pt x="8306626" y="609600"/>
                  </a:lnTo>
                  <a:lnTo>
                    <a:pt x="8103426" y="0"/>
                  </a:lnTo>
                  <a:close/>
                </a:path>
              </a:pathLst>
            </a:custGeom>
            <a:solidFill>
              <a:srgbClr val="AF0000"/>
            </a:solidFill>
            <a:ln>
              <a:noFill/>
            </a:ln>
          </p:spPr>
        </p:sp>
        <p:sp>
          <p:nvSpPr>
            <p:cNvPr id="326" name="Google Shape;326;p13"/>
            <p:cNvSpPr txBox="1"/>
            <p:nvPr/>
          </p:nvSpPr>
          <p:spPr>
            <a:xfrm>
              <a:off x="101600" y="-38100"/>
              <a:ext cx="8103426"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7" name="Google Shape;327;p13"/>
          <p:cNvGrpSpPr/>
          <p:nvPr/>
        </p:nvGrpSpPr>
        <p:grpSpPr>
          <a:xfrm>
            <a:off x="3226935" y="-416238"/>
            <a:ext cx="11433965" cy="830145"/>
            <a:chOff x="0" y="-38100"/>
            <a:chExt cx="3011415" cy="218639"/>
          </a:xfrm>
        </p:grpSpPr>
        <p:sp>
          <p:nvSpPr>
            <p:cNvPr id="328" name="Google Shape;328;p13"/>
            <p:cNvSpPr/>
            <p:nvPr/>
          </p:nvSpPr>
          <p:spPr>
            <a:xfrm>
              <a:off x="0" y="0"/>
              <a:ext cx="3011415" cy="180539"/>
            </a:xfrm>
            <a:custGeom>
              <a:rect b="b" l="l" r="r" t="t"/>
              <a:pathLst>
                <a:path extrusionOk="0" h="180539" w="3011415">
                  <a:moveTo>
                    <a:pt x="0" y="0"/>
                  </a:moveTo>
                  <a:lnTo>
                    <a:pt x="3011415" y="0"/>
                  </a:lnTo>
                  <a:lnTo>
                    <a:pt x="3011415" y="180539"/>
                  </a:lnTo>
                  <a:lnTo>
                    <a:pt x="0" y="180539"/>
                  </a:lnTo>
                  <a:close/>
                </a:path>
              </a:pathLst>
            </a:custGeom>
            <a:solidFill>
              <a:srgbClr val="960404"/>
            </a:solidFill>
            <a:ln>
              <a:noFill/>
            </a:ln>
          </p:spPr>
        </p:sp>
        <p:sp>
          <p:nvSpPr>
            <p:cNvPr id="329" name="Google Shape;329;p13"/>
            <p:cNvSpPr txBox="1"/>
            <p:nvPr/>
          </p:nvSpPr>
          <p:spPr>
            <a:xfrm>
              <a:off x="0" y="-38100"/>
              <a:ext cx="3011415" cy="21863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0" name="Google Shape;330;p13"/>
          <p:cNvGrpSpPr/>
          <p:nvPr/>
        </p:nvGrpSpPr>
        <p:grpSpPr>
          <a:xfrm>
            <a:off x="-514350" y="-234754"/>
            <a:ext cx="5672434" cy="1225248"/>
            <a:chOff x="0" y="-38100"/>
            <a:chExt cx="2998604" cy="647700"/>
          </a:xfrm>
        </p:grpSpPr>
        <p:sp>
          <p:nvSpPr>
            <p:cNvPr id="331" name="Google Shape;331;p13"/>
            <p:cNvSpPr/>
            <p:nvPr/>
          </p:nvSpPr>
          <p:spPr>
            <a:xfrm>
              <a:off x="0" y="0"/>
              <a:ext cx="2998604" cy="609600"/>
            </a:xfrm>
            <a:custGeom>
              <a:rect b="b" l="l" r="r" t="t"/>
              <a:pathLst>
                <a:path extrusionOk="0" h="609600" w="2998604">
                  <a:moveTo>
                    <a:pt x="203200" y="0"/>
                  </a:moveTo>
                  <a:lnTo>
                    <a:pt x="2998604" y="0"/>
                  </a:lnTo>
                  <a:lnTo>
                    <a:pt x="2795404" y="609600"/>
                  </a:lnTo>
                  <a:lnTo>
                    <a:pt x="0" y="609600"/>
                  </a:lnTo>
                  <a:lnTo>
                    <a:pt x="203200" y="0"/>
                  </a:lnTo>
                  <a:close/>
                </a:path>
              </a:pathLst>
            </a:custGeom>
            <a:solidFill>
              <a:srgbClr val="761E1E"/>
            </a:solidFill>
            <a:ln>
              <a:noFill/>
            </a:ln>
          </p:spPr>
        </p:sp>
        <p:sp>
          <p:nvSpPr>
            <p:cNvPr id="332" name="Google Shape;332;p13"/>
            <p:cNvSpPr txBox="1"/>
            <p:nvPr/>
          </p:nvSpPr>
          <p:spPr>
            <a:xfrm>
              <a:off x="101600" y="-38100"/>
              <a:ext cx="2795404"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3" name="Google Shape;333;p13"/>
          <p:cNvGrpSpPr/>
          <p:nvPr/>
        </p:nvGrpSpPr>
        <p:grpSpPr>
          <a:xfrm>
            <a:off x="13299442" y="-234754"/>
            <a:ext cx="5502908" cy="1225248"/>
            <a:chOff x="0" y="-38100"/>
            <a:chExt cx="2908988" cy="647700"/>
          </a:xfrm>
        </p:grpSpPr>
        <p:sp>
          <p:nvSpPr>
            <p:cNvPr id="334" name="Google Shape;334;p13"/>
            <p:cNvSpPr/>
            <p:nvPr/>
          </p:nvSpPr>
          <p:spPr>
            <a:xfrm>
              <a:off x="0" y="0"/>
              <a:ext cx="2908988" cy="609600"/>
            </a:xfrm>
            <a:custGeom>
              <a:rect b="b" l="l" r="r" t="t"/>
              <a:pathLst>
                <a:path extrusionOk="0" h="609600" w="2908988">
                  <a:moveTo>
                    <a:pt x="2705788" y="0"/>
                  </a:moveTo>
                  <a:lnTo>
                    <a:pt x="0" y="0"/>
                  </a:lnTo>
                  <a:lnTo>
                    <a:pt x="203200" y="609600"/>
                  </a:lnTo>
                  <a:lnTo>
                    <a:pt x="2908988" y="609600"/>
                  </a:lnTo>
                  <a:lnTo>
                    <a:pt x="2705788" y="0"/>
                  </a:lnTo>
                  <a:close/>
                </a:path>
              </a:pathLst>
            </a:custGeom>
            <a:solidFill>
              <a:srgbClr val="AF0000"/>
            </a:solidFill>
            <a:ln>
              <a:noFill/>
            </a:ln>
          </p:spPr>
        </p:sp>
        <p:sp>
          <p:nvSpPr>
            <p:cNvPr id="335" name="Google Shape;335;p13"/>
            <p:cNvSpPr txBox="1"/>
            <p:nvPr/>
          </p:nvSpPr>
          <p:spPr>
            <a:xfrm>
              <a:off x="101600" y="-38100"/>
              <a:ext cx="2705788"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13"/>
          <p:cNvSpPr txBox="1"/>
          <p:nvPr/>
        </p:nvSpPr>
        <p:spPr>
          <a:xfrm>
            <a:off x="2774856" y="1210734"/>
            <a:ext cx="12738289" cy="849278"/>
          </a:xfrm>
          <a:prstGeom prst="rect">
            <a:avLst/>
          </a:prstGeom>
          <a:noFill/>
          <a:ln>
            <a:noFill/>
          </a:ln>
        </p:spPr>
        <p:txBody>
          <a:bodyPr anchorCtr="0" anchor="t" bIns="0" lIns="0" spcFirstLastPara="1" rIns="0" wrap="square" tIns="0">
            <a:spAutoFit/>
          </a:bodyPr>
          <a:lstStyle/>
          <a:p>
            <a:pPr indent="0" lvl="0" marL="0" marR="0" rtl="0" algn="ctr">
              <a:lnSpc>
                <a:spcPct val="121995"/>
              </a:lnSpc>
              <a:spcBef>
                <a:spcPts val="0"/>
              </a:spcBef>
              <a:spcAft>
                <a:spcPts val="0"/>
              </a:spcAft>
              <a:buNone/>
            </a:pPr>
            <a:r>
              <a:rPr b="1" i="0" lang="en-US" sz="5233" u="none" cap="none" strike="noStrike">
                <a:solidFill>
                  <a:srgbClr val="AF0000"/>
                </a:solidFill>
                <a:latin typeface="Poppins Black"/>
                <a:ea typeface="Poppins Black"/>
                <a:cs typeface="Poppins Black"/>
                <a:sym typeface="Poppins Black"/>
              </a:rPr>
              <a:t>Packages, Classes &amp; Dependencies</a:t>
            </a:r>
            <a:endParaRPr/>
          </a:p>
        </p:txBody>
      </p:sp>
      <p:sp>
        <p:nvSpPr>
          <p:cNvPr id="337" name="Google Shape;337;p13"/>
          <p:cNvSpPr txBox="1"/>
          <p:nvPr/>
        </p:nvSpPr>
        <p:spPr>
          <a:xfrm>
            <a:off x="483957" y="4390083"/>
            <a:ext cx="15534000" cy="2246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840" u="none" cap="none" strike="noStrike">
                <a:solidFill>
                  <a:srgbClr val="FFFFFF"/>
                </a:solidFill>
                <a:latin typeface="Poppins Medium"/>
                <a:ea typeface="Poppins Medium"/>
                <a:cs typeface="Poppins Medium"/>
                <a:sym typeface="Poppins Medium"/>
              </a:rPr>
              <a:t>The following analysis presents an overview of the classes utilized in our implementation, along with the object-oriented programming (OOP) techniques employed within each class.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4"/>
          <p:cNvSpPr/>
          <p:nvPr/>
        </p:nvSpPr>
        <p:spPr>
          <a:xfrm>
            <a:off x="8839961" y="1475104"/>
            <a:ext cx="9752078" cy="8229600"/>
          </a:xfrm>
          <a:custGeom>
            <a:rect b="b" l="l" r="r" t="t"/>
            <a:pathLst>
              <a:path extrusionOk="0" h="8229600" w="9752078">
                <a:moveTo>
                  <a:pt x="0" y="0"/>
                </a:moveTo>
                <a:lnTo>
                  <a:pt x="9752078" y="0"/>
                </a:lnTo>
                <a:lnTo>
                  <a:pt x="9752078" y="8229600"/>
                </a:lnTo>
                <a:lnTo>
                  <a:pt x="0" y="8229600"/>
                </a:lnTo>
                <a:lnTo>
                  <a:pt x="0" y="0"/>
                </a:lnTo>
                <a:close/>
              </a:path>
            </a:pathLst>
          </a:custGeom>
          <a:blipFill rotWithShape="1">
            <a:blip r:embed="rId3">
              <a:alphaModFix amt="20999"/>
            </a:blip>
            <a:stretch>
              <a:fillRect b="-3324" l="0" r="0" t="-3324"/>
            </a:stretch>
          </a:blipFill>
          <a:ln>
            <a:noFill/>
          </a:ln>
        </p:spPr>
      </p:sp>
      <p:grpSp>
        <p:nvGrpSpPr>
          <p:cNvPr id="343" name="Google Shape;343;p14"/>
          <p:cNvGrpSpPr/>
          <p:nvPr/>
        </p:nvGrpSpPr>
        <p:grpSpPr>
          <a:xfrm>
            <a:off x="-514350" y="3479343"/>
            <a:ext cx="9658350" cy="5229638"/>
            <a:chOff x="0" y="-38100"/>
            <a:chExt cx="2543763" cy="1377353"/>
          </a:xfrm>
        </p:grpSpPr>
        <p:sp>
          <p:nvSpPr>
            <p:cNvPr id="344" name="Google Shape;344;p14"/>
            <p:cNvSpPr/>
            <p:nvPr/>
          </p:nvSpPr>
          <p:spPr>
            <a:xfrm>
              <a:off x="0" y="0"/>
              <a:ext cx="2543763" cy="1339253"/>
            </a:xfrm>
            <a:custGeom>
              <a:rect b="b" l="l" r="r" t="t"/>
              <a:pathLst>
                <a:path extrusionOk="0" h="1339253" w="2543763">
                  <a:moveTo>
                    <a:pt x="0" y="0"/>
                  </a:moveTo>
                  <a:lnTo>
                    <a:pt x="2543763" y="0"/>
                  </a:lnTo>
                  <a:lnTo>
                    <a:pt x="2543763" y="1339253"/>
                  </a:lnTo>
                  <a:lnTo>
                    <a:pt x="0" y="1339253"/>
                  </a:lnTo>
                  <a:close/>
                </a:path>
              </a:pathLst>
            </a:custGeom>
            <a:solidFill>
              <a:srgbClr val="761E1E"/>
            </a:solidFill>
            <a:ln>
              <a:noFill/>
            </a:ln>
          </p:spPr>
        </p:sp>
        <p:sp>
          <p:nvSpPr>
            <p:cNvPr id="345" name="Google Shape;345;p14"/>
            <p:cNvSpPr txBox="1"/>
            <p:nvPr/>
          </p:nvSpPr>
          <p:spPr>
            <a:xfrm>
              <a:off x="0" y="-38100"/>
              <a:ext cx="2543763" cy="13773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6" name="Google Shape;346;p14"/>
          <p:cNvGrpSpPr/>
          <p:nvPr/>
        </p:nvGrpSpPr>
        <p:grpSpPr>
          <a:xfrm>
            <a:off x="9144000" y="3479343"/>
            <a:ext cx="9144000" cy="5229638"/>
            <a:chOff x="0" y="-38100"/>
            <a:chExt cx="2408296" cy="1377353"/>
          </a:xfrm>
        </p:grpSpPr>
        <p:sp>
          <p:nvSpPr>
            <p:cNvPr id="347" name="Google Shape;347;p14"/>
            <p:cNvSpPr/>
            <p:nvPr/>
          </p:nvSpPr>
          <p:spPr>
            <a:xfrm>
              <a:off x="0" y="0"/>
              <a:ext cx="2408296" cy="1339253"/>
            </a:xfrm>
            <a:custGeom>
              <a:rect b="b" l="l" r="r" t="t"/>
              <a:pathLst>
                <a:path extrusionOk="0" h="1339253" w="2408296">
                  <a:moveTo>
                    <a:pt x="0" y="0"/>
                  </a:moveTo>
                  <a:lnTo>
                    <a:pt x="2408296" y="0"/>
                  </a:lnTo>
                  <a:lnTo>
                    <a:pt x="2408296" y="1339253"/>
                  </a:lnTo>
                  <a:lnTo>
                    <a:pt x="0" y="1339253"/>
                  </a:lnTo>
                  <a:close/>
                </a:path>
              </a:pathLst>
            </a:custGeom>
            <a:solidFill>
              <a:srgbClr val="AF0000"/>
            </a:solidFill>
            <a:ln>
              <a:noFill/>
            </a:ln>
          </p:spPr>
        </p:sp>
        <p:sp>
          <p:nvSpPr>
            <p:cNvPr id="348" name="Google Shape;348;p14"/>
            <p:cNvSpPr txBox="1"/>
            <p:nvPr/>
          </p:nvSpPr>
          <p:spPr>
            <a:xfrm>
              <a:off x="0" y="-38100"/>
              <a:ext cx="2408296" cy="13773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p14"/>
          <p:cNvGrpSpPr/>
          <p:nvPr/>
        </p:nvGrpSpPr>
        <p:grpSpPr>
          <a:xfrm>
            <a:off x="6590060" y="8689930"/>
            <a:ext cx="756320" cy="661780"/>
            <a:chOff x="0" y="0"/>
            <a:chExt cx="812800" cy="711200"/>
          </a:xfrm>
        </p:grpSpPr>
        <p:sp>
          <p:nvSpPr>
            <p:cNvPr id="350" name="Google Shape;350;p14"/>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960404"/>
            </a:solidFill>
            <a:ln>
              <a:noFill/>
            </a:ln>
          </p:spPr>
        </p:sp>
        <p:sp>
          <p:nvSpPr>
            <p:cNvPr id="351" name="Google Shape;351;p14"/>
            <p:cNvSpPr txBox="1"/>
            <p:nvPr/>
          </p:nvSpPr>
          <p:spPr>
            <a:xfrm>
              <a:off x="127000" y="127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2" name="Google Shape;352;p14"/>
          <p:cNvGrpSpPr/>
          <p:nvPr/>
        </p:nvGrpSpPr>
        <p:grpSpPr>
          <a:xfrm>
            <a:off x="-514350" y="8308606"/>
            <a:ext cx="7482570" cy="1043104"/>
            <a:chOff x="0" y="-38100"/>
            <a:chExt cx="4646190" cy="647700"/>
          </a:xfrm>
        </p:grpSpPr>
        <p:sp>
          <p:nvSpPr>
            <p:cNvPr id="353" name="Google Shape;353;p14"/>
            <p:cNvSpPr/>
            <p:nvPr/>
          </p:nvSpPr>
          <p:spPr>
            <a:xfrm>
              <a:off x="0" y="0"/>
              <a:ext cx="4646190" cy="609600"/>
            </a:xfrm>
            <a:custGeom>
              <a:rect b="b" l="l" r="r" t="t"/>
              <a:pathLst>
                <a:path extrusionOk="0" h="609600" w="4646190">
                  <a:moveTo>
                    <a:pt x="4442990" y="0"/>
                  </a:moveTo>
                  <a:lnTo>
                    <a:pt x="0" y="0"/>
                  </a:lnTo>
                  <a:lnTo>
                    <a:pt x="203200" y="609600"/>
                  </a:lnTo>
                  <a:lnTo>
                    <a:pt x="4646190" y="609600"/>
                  </a:lnTo>
                  <a:lnTo>
                    <a:pt x="4442990" y="0"/>
                  </a:lnTo>
                  <a:close/>
                </a:path>
              </a:pathLst>
            </a:custGeom>
            <a:solidFill>
              <a:srgbClr val="AF0000"/>
            </a:solidFill>
            <a:ln>
              <a:noFill/>
            </a:ln>
          </p:spPr>
        </p:sp>
        <p:sp>
          <p:nvSpPr>
            <p:cNvPr id="354" name="Google Shape;354;p14"/>
            <p:cNvSpPr txBox="1"/>
            <p:nvPr/>
          </p:nvSpPr>
          <p:spPr>
            <a:xfrm>
              <a:off x="101600" y="-38100"/>
              <a:ext cx="444299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5" name="Google Shape;355;p14"/>
          <p:cNvGrpSpPr/>
          <p:nvPr/>
        </p:nvGrpSpPr>
        <p:grpSpPr>
          <a:xfrm>
            <a:off x="10390145" y="8699455"/>
            <a:ext cx="756320" cy="661780"/>
            <a:chOff x="0" y="0"/>
            <a:chExt cx="812800" cy="711200"/>
          </a:xfrm>
        </p:grpSpPr>
        <p:sp>
          <p:nvSpPr>
            <p:cNvPr id="356" name="Google Shape;356;p14"/>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4B1111"/>
            </a:solidFill>
            <a:ln>
              <a:noFill/>
            </a:ln>
          </p:spPr>
        </p:sp>
        <p:sp>
          <p:nvSpPr>
            <p:cNvPr id="357" name="Google Shape;357;p14"/>
            <p:cNvSpPr txBox="1"/>
            <p:nvPr/>
          </p:nvSpPr>
          <p:spPr>
            <a:xfrm>
              <a:off x="127000" y="127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8" name="Google Shape;358;p14"/>
          <p:cNvGrpSpPr/>
          <p:nvPr/>
        </p:nvGrpSpPr>
        <p:grpSpPr>
          <a:xfrm>
            <a:off x="10768305" y="8299081"/>
            <a:ext cx="9009718" cy="1043104"/>
            <a:chOff x="0" y="-38100"/>
            <a:chExt cx="5594450" cy="647700"/>
          </a:xfrm>
        </p:grpSpPr>
        <p:sp>
          <p:nvSpPr>
            <p:cNvPr id="359" name="Google Shape;359;p14"/>
            <p:cNvSpPr/>
            <p:nvPr/>
          </p:nvSpPr>
          <p:spPr>
            <a:xfrm>
              <a:off x="0" y="0"/>
              <a:ext cx="5594450" cy="609600"/>
            </a:xfrm>
            <a:custGeom>
              <a:rect b="b" l="l" r="r" t="t"/>
              <a:pathLst>
                <a:path extrusionOk="0" h="609600" w="5594450">
                  <a:moveTo>
                    <a:pt x="203200" y="0"/>
                  </a:moveTo>
                  <a:lnTo>
                    <a:pt x="5594450" y="0"/>
                  </a:lnTo>
                  <a:lnTo>
                    <a:pt x="5391250" y="609600"/>
                  </a:lnTo>
                  <a:lnTo>
                    <a:pt x="0" y="609600"/>
                  </a:lnTo>
                  <a:lnTo>
                    <a:pt x="203200" y="0"/>
                  </a:lnTo>
                  <a:close/>
                </a:path>
              </a:pathLst>
            </a:custGeom>
            <a:solidFill>
              <a:srgbClr val="761E1E"/>
            </a:solidFill>
            <a:ln>
              <a:noFill/>
            </a:ln>
          </p:spPr>
        </p:sp>
        <p:sp>
          <p:nvSpPr>
            <p:cNvPr id="360" name="Google Shape;360;p14"/>
            <p:cNvSpPr txBox="1"/>
            <p:nvPr/>
          </p:nvSpPr>
          <p:spPr>
            <a:xfrm>
              <a:off x="101600" y="-38100"/>
              <a:ext cx="539125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1" name="Google Shape;361;p14"/>
          <p:cNvGrpSpPr/>
          <p:nvPr/>
        </p:nvGrpSpPr>
        <p:grpSpPr>
          <a:xfrm>
            <a:off x="3226935" y="-307342"/>
            <a:ext cx="11433965" cy="830145"/>
            <a:chOff x="0" y="-38100"/>
            <a:chExt cx="3011415" cy="218639"/>
          </a:xfrm>
        </p:grpSpPr>
        <p:sp>
          <p:nvSpPr>
            <p:cNvPr id="362" name="Google Shape;362;p14"/>
            <p:cNvSpPr/>
            <p:nvPr/>
          </p:nvSpPr>
          <p:spPr>
            <a:xfrm>
              <a:off x="0" y="0"/>
              <a:ext cx="3011415" cy="180539"/>
            </a:xfrm>
            <a:custGeom>
              <a:rect b="b" l="l" r="r" t="t"/>
              <a:pathLst>
                <a:path extrusionOk="0" h="180539" w="3011415">
                  <a:moveTo>
                    <a:pt x="0" y="0"/>
                  </a:moveTo>
                  <a:lnTo>
                    <a:pt x="3011415" y="0"/>
                  </a:lnTo>
                  <a:lnTo>
                    <a:pt x="3011415" y="180539"/>
                  </a:lnTo>
                  <a:lnTo>
                    <a:pt x="0" y="180539"/>
                  </a:lnTo>
                  <a:close/>
                </a:path>
              </a:pathLst>
            </a:custGeom>
            <a:solidFill>
              <a:srgbClr val="960404"/>
            </a:solidFill>
            <a:ln>
              <a:noFill/>
            </a:ln>
          </p:spPr>
        </p:sp>
        <p:sp>
          <p:nvSpPr>
            <p:cNvPr id="363" name="Google Shape;363;p14"/>
            <p:cNvSpPr txBox="1"/>
            <p:nvPr/>
          </p:nvSpPr>
          <p:spPr>
            <a:xfrm>
              <a:off x="0" y="-38100"/>
              <a:ext cx="3011415" cy="21863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4" name="Google Shape;364;p14"/>
          <p:cNvGrpSpPr/>
          <p:nvPr/>
        </p:nvGrpSpPr>
        <p:grpSpPr>
          <a:xfrm>
            <a:off x="-514350" y="-234754"/>
            <a:ext cx="5672434" cy="1225248"/>
            <a:chOff x="0" y="-38100"/>
            <a:chExt cx="2998604" cy="647700"/>
          </a:xfrm>
        </p:grpSpPr>
        <p:sp>
          <p:nvSpPr>
            <p:cNvPr id="365" name="Google Shape;365;p14"/>
            <p:cNvSpPr/>
            <p:nvPr/>
          </p:nvSpPr>
          <p:spPr>
            <a:xfrm>
              <a:off x="0" y="0"/>
              <a:ext cx="2998604" cy="609600"/>
            </a:xfrm>
            <a:custGeom>
              <a:rect b="b" l="l" r="r" t="t"/>
              <a:pathLst>
                <a:path extrusionOk="0" h="609600" w="2998604">
                  <a:moveTo>
                    <a:pt x="203200" y="0"/>
                  </a:moveTo>
                  <a:lnTo>
                    <a:pt x="2998604" y="0"/>
                  </a:lnTo>
                  <a:lnTo>
                    <a:pt x="2795404" y="609600"/>
                  </a:lnTo>
                  <a:lnTo>
                    <a:pt x="0" y="609600"/>
                  </a:lnTo>
                  <a:lnTo>
                    <a:pt x="203200" y="0"/>
                  </a:lnTo>
                  <a:close/>
                </a:path>
              </a:pathLst>
            </a:custGeom>
            <a:solidFill>
              <a:srgbClr val="761E1E"/>
            </a:solidFill>
            <a:ln>
              <a:noFill/>
            </a:ln>
          </p:spPr>
        </p:sp>
        <p:sp>
          <p:nvSpPr>
            <p:cNvPr id="366" name="Google Shape;366;p14"/>
            <p:cNvSpPr txBox="1"/>
            <p:nvPr/>
          </p:nvSpPr>
          <p:spPr>
            <a:xfrm>
              <a:off x="101600" y="-38100"/>
              <a:ext cx="2795404"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7" name="Google Shape;367;p14"/>
          <p:cNvGrpSpPr/>
          <p:nvPr/>
        </p:nvGrpSpPr>
        <p:grpSpPr>
          <a:xfrm>
            <a:off x="13299442" y="-234754"/>
            <a:ext cx="5502908" cy="1225248"/>
            <a:chOff x="0" y="-38100"/>
            <a:chExt cx="2908988" cy="647700"/>
          </a:xfrm>
        </p:grpSpPr>
        <p:sp>
          <p:nvSpPr>
            <p:cNvPr id="368" name="Google Shape;368;p14"/>
            <p:cNvSpPr/>
            <p:nvPr/>
          </p:nvSpPr>
          <p:spPr>
            <a:xfrm>
              <a:off x="0" y="0"/>
              <a:ext cx="2908988" cy="609600"/>
            </a:xfrm>
            <a:custGeom>
              <a:rect b="b" l="l" r="r" t="t"/>
              <a:pathLst>
                <a:path extrusionOk="0" h="609600" w="2908988">
                  <a:moveTo>
                    <a:pt x="2705788" y="0"/>
                  </a:moveTo>
                  <a:lnTo>
                    <a:pt x="0" y="0"/>
                  </a:lnTo>
                  <a:lnTo>
                    <a:pt x="203200" y="609600"/>
                  </a:lnTo>
                  <a:lnTo>
                    <a:pt x="2908988" y="609600"/>
                  </a:lnTo>
                  <a:lnTo>
                    <a:pt x="2705788" y="0"/>
                  </a:lnTo>
                  <a:close/>
                </a:path>
              </a:pathLst>
            </a:custGeom>
            <a:solidFill>
              <a:srgbClr val="AF0000"/>
            </a:solidFill>
            <a:ln>
              <a:noFill/>
            </a:ln>
          </p:spPr>
        </p:sp>
        <p:sp>
          <p:nvSpPr>
            <p:cNvPr id="369" name="Google Shape;369;p14"/>
            <p:cNvSpPr txBox="1"/>
            <p:nvPr/>
          </p:nvSpPr>
          <p:spPr>
            <a:xfrm>
              <a:off x="101600" y="-38100"/>
              <a:ext cx="2705788"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0" name="Google Shape;370;p14"/>
          <p:cNvSpPr/>
          <p:nvPr/>
        </p:nvSpPr>
        <p:spPr>
          <a:xfrm>
            <a:off x="10210900" y="2492075"/>
            <a:ext cx="7010215" cy="5480863"/>
          </a:xfrm>
          <a:custGeom>
            <a:rect b="b" l="l" r="r" t="t"/>
            <a:pathLst>
              <a:path extrusionOk="0" h="5650374" w="7010215">
                <a:moveTo>
                  <a:pt x="0" y="0"/>
                </a:moveTo>
                <a:lnTo>
                  <a:pt x="7010216" y="0"/>
                </a:lnTo>
                <a:lnTo>
                  <a:pt x="7010216" y="5650374"/>
                </a:lnTo>
                <a:lnTo>
                  <a:pt x="0" y="5650374"/>
                </a:lnTo>
                <a:lnTo>
                  <a:pt x="0" y="0"/>
                </a:lnTo>
                <a:close/>
              </a:path>
            </a:pathLst>
          </a:custGeom>
          <a:blipFill rotWithShape="1">
            <a:blip r:embed="rId4">
              <a:alphaModFix/>
            </a:blip>
            <a:stretch>
              <a:fillRect b="0" l="0" r="0" t="0"/>
            </a:stretch>
          </a:blipFill>
          <a:ln>
            <a:noFill/>
          </a:ln>
        </p:spPr>
      </p:sp>
      <p:sp>
        <p:nvSpPr>
          <p:cNvPr id="371" name="Google Shape;371;p14"/>
          <p:cNvSpPr txBox="1"/>
          <p:nvPr/>
        </p:nvSpPr>
        <p:spPr>
          <a:xfrm>
            <a:off x="1864473" y="2789530"/>
            <a:ext cx="4900704" cy="666988"/>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1" i="0" lang="en-US" sz="3738" u="none" cap="none" strike="noStrike">
                <a:solidFill>
                  <a:srgbClr val="761E1E"/>
                </a:solidFill>
                <a:latin typeface="Poppins Black"/>
                <a:ea typeface="Poppins Black"/>
                <a:cs typeface="Poppins Black"/>
                <a:sym typeface="Poppins Black"/>
              </a:rPr>
              <a:t>SingleArticle class</a:t>
            </a:r>
            <a:endParaRPr/>
          </a:p>
        </p:txBody>
      </p:sp>
      <p:sp>
        <p:nvSpPr>
          <p:cNvPr id="372" name="Google Shape;372;p14"/>
          <p:cNvSpPr txBox="1"/>
          <p:nvPr/>
        </p:nvSpPr>
        <p:spPr>
          <a:xfrm>
            <a:off x="393995" y="4300516"/>
            <a:ext cx="8445900" cy="3766500"/>
          </a:xfrm>
          <a:prstGeom prst="rect">
            <a:avLst/>
          </a:prstGeom>
          <a:noFill/>
          <a:ln>
            <a:noFill/>
          </a:ln>
        </p:spPr>
        <p:txBody>
          <a:bodyPr anchorCtr="0" anchor="t" bIns="0" lIns="0" spcFirstLastPara="1" rIns="0" wrap="square" tIns="0">
            <a:spAutoFit/>
          </a:bodyPr>
          <a:lstStyle/>
          <a:p>
            <a:pPr indent="-198755" lvl="1" marL="410209" marR="0" rtl="0" algn="l">
              <a:lnSpc>
                <a:spcPct val="140021"/>
              </a:lnSpc>
              <a:spcBef>
                <a:spcPts val="0"/>
              </a:spcBef>
              <a:spcAft>
                <a:spcPts val="0"/>
              </a:spcAft>
              <a:buClr>
                <a:srgbClr val="FFFFFF"/>
              </a:buClr>
              <a:buSzPts val="1799"/>
              <a:buFont typeface="Arial"/>
              <a:buChar char="•"/>
            </a:pPr>
            <a:r>
              <a:rPr b="1" i="0" lang="en-US" sz="1799" u="none" cap="none" strike="noStrike">
                <a:solidFill>
                  <a:srgbClr val="FFFFFF"/>
                </a:solidFill>
                <a:latin typeface="Poppins"/>
                <a:ea typeface="Poppins"/>
                <a:cs typeface="Poppins"/>
                <a:sym typeface="Poppins"/>
              </a:rPr>
              <a:t>The SingleArticle class represents a single article object and encapsulates its information:</a:t>
            </a:r>
            <a:endParaRPr sz="1300"/>
          </a:p>
          <a:p>
            <a:pPr indent="-267123" lvl="2" marL="820419" marR="0" rtl="0" algn="l">
              <a:lnSpc>
                <a:spcPct val="140021"/>
              </a:lnSpc>
              <a:spcBef>
                <a:spcPts val="0"/>
              </a:spcBef>
              <a:spcAft>
                <a:spcPts val="0"/>
              </a:spcAft>
              <a:buClr>
                <a:srgbClr val="FFFFFF"/>
              </a:buClr>
              <a:buSzPts val="1799"/>
              <a:buFont typeface="Arial"/>
              <a:buChar char="⚬"/>
            </a:pPr>
            <a:r>
              <a:rPr b="1" i="0" lang="en-US" sz="1799" u="none" cap="none" strike="noStrike">
                <a:solidFill>
                  <a:srgbClr val="FFFFFF"/>
                </a:solidFill>
                <a:latin typeface="Poppins"/>
                <a:ea typeface="Poppins"/>
                <a:cs typeface="Poppins"/>
                <a:sym typeface="Poppins"/>
              </a:rPr>
              <a:t>Attributes include: websiteSource, type, title, category, author, link, creationDate, content, referenceLinks, pictureLink.</a:t>
            </a:r>
            <a:endParaRPr sz="1300"/>
          </a:p>
          <a:p>
            <a:pPr indent="-198755" lvl="1" marL="410209" marR="0" rtl="0" algn="l">
              <a:lnSpc>
                <a:spcPct val="140021"/>
              </a:lnSpc>
              <a:spcBef>
                <a:spcPts val="0"/>
              </a:spcBef>
              <a:spcAft>
                <a:spcPts val="0"/>
              </a:spcAft>
              <a:buClr>
                <a:srgbClr val="FFFFFF"/>
              </a:buClr>
              <a:buSzPts val="1799"/>
              <a:buFont typeface="Arial"/>
              <a:buChar char="•"/>
            </a:pPr>
            <a:r>
              <a:rPr b="1" i="0" lang="en-US" sz="1799" u="none" cap="none" strike="noStrike">
                <a:solidFill>
                  <a:srgbClr val="FFFFFF"/>
                </a:solidFill>
                <a:latin typeface="Poppins"/>
                <a:ea typeface="Poppins"/>
                <a:cs typeface="Poppins"/>
                <a:sym typeface="Poppins"/>
              </a:rPr>
              <a:t>By making the attributes private and providing getter methods, the class promotes controlled access to the article’s information and encapsulates its internal representation.</a:t>
            </a:r>
            <a:endParaRPr sz="1300"/>
          </a:p>
          <a:p>
            <a:pPr indent="-198755" lvl="1" marL="410209" marR="0" rtl="0" algn="l">
              <a:lnSpc>
                <a:spcPct val="140021"/>
              </a:lnSpc>
              <a:spcBef>
                <a:spcPts val="0"/>
              </a:spcBef>
              <a:spcAft>
                <a:spcPts val="0"/>
              </a:spcAft>
              <a:buClr>
                <a:srgbClr val="FFFFFF"/>
              </a:buClr>
              <a:buSzPts val="1799"/>
              <a:buFont typeface="Arial"/>
              <a:buChar char="•"/>
            </a:pPr>
            <a:r>
              <a:rPr b="1" i="0" lang="en-US" sz="1799" u="none" cap="none" strike="noStrike">
                <a:solidFill>
                  <a:srgbClr val="FFFFFF"/>
                </a:solidFill>
                <a:latin typeface="Poppins"/>
                <a:ea typeface="Poppins"/>
                <a:cs typeface="Poppins"/>
                <a:sym typeface="Poppins"/>
              </a:rPr>
              <a:t>The constructor of SingleArticle initializes the attributes based on the provided arguments, ensuring that the article object is created in a valid state.</a:t>
            </a:r>
            <a:endParaRPr sz="1300"/>
          </a:p>
        </p:txBody>
      </p:sp>
      <p:sp>
        <p:nvSpPr>
          <p:cNvPr id="373" name="Google Shape;373;p14"/>
          <p:cNvSpPr txBox="1"/>
          <p:nvPr/>
        </p:nvSpPr>
        <p:spPr>
          <a:xfrm>
            <a:off x="4958195" y="502720"/>
            <a:ext cx="8371610" cy="1107849"/>
          </a:xfrm>
          <a:prstGeom prst="rect">
            <a:avLst/>
          </a:prstGeom>
          <a:noFill/>
          <a:ln>
            <a:noFill/>
          </a:ln>
        </p:spPr>
        <p:txBody>
          <a:bodyPr anchorCtr="0" anchor="t" bIns="0" lIns="0" spcFirstLastPara="1" rIns="0" wrap="square" tIns="0">
            <a:spAutoFit/>
          </a:bodyPr>
          <a:lstStyle/>
          <a:p>
            <a:pPr indent="0" lvl="0" marL="0" marR="0" rtl="0" algn="ctr">
              <a:lnSpc>
                <a:spcPct val="121997"/>
              </a:lnSpc>
              <a:spcBef>
                <a:spcPts val="0"/>
              </a:spcBef>
              <a:spcAft>
                <a:spcPts val="0"/>
              </a:spcAft>
              <a:buNone/>
            </a:pPr>
            <a:r>
              <a:rPr b="1" i="0" lang="en-US" sz="6878" u="none" cap="none" strike="noStrike">
                <a:solidFill>
                  <a:srgbClr val="AF0000"/>
                </a:solidFill>
                <a:latin typeface="Poppins Black"/>
                <a:ea typeface="Poppins Black"/>
                <a:cs typeface="Poppins Black"/>
                <a:sym typeface="Poppins Black"/>
              </a:rPr>
              <a:t>Crawler package</a:t>
            </a:r>
            <a:endParaRPr/>
          </a:p>
        </p:txBody>
      </p:sp>
      <p:pic>
        <p:nvPicPr>
          <p:cNvPr id="374" name="Google Shape;374;p14"/>
          <p:cNvPicPr preferRelativeResize="0"/>
          <p:nvPr/>
        </p:nvPicPr>
        <p:blipFill>
          <a:blip r:embed="rId5">
            <a:alphaModFix/>
          </a:blip>
          <a:stretch>
            <a:fillRect/>
          </a:stretch>
        </p:blipFill>
        <p:spPr>
          <a:xfrm>
            <a:off x="10210900" y="2504926"/>
            <a:ext cx="7010225" cy="51573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5"/>
          <p:cNvSpPr/>
          <p:nvPr/>
        </p:nvSpPr>
        <p:spPr>
          <a:xfrm>
            <a:off x="-363386" y="1902403"/>
            <a:ext cx="9752078" cy="8229600"/>
          </a:xfrm>
          <a:custGeom>
            <a:rect b="b" l="l" r="r" t="t"/>
            <a:pathLst>
              <a:path extrusionOk="0" h="8229600" w="9752078">
                <a:moveTo>
                  <a:pt x="0" y="0"/>
                </a:moveTo>
                <a:lnTo>
                  <a:pt x="9752079" y="0"/>
                </a:lnTo>
                <a:lnTo>
                  <a:pt x="9752079" y="8229600"/>
                </a:lnTo>
                <a:lnTo>
                  <a:pt x="0" y="8229600"/>
                </a:lnTo>
                <a:lnTo>
                  <a:pt x="0" y="0"/>
                </a:lnTo>
                <a:close/>
              </a:path>
            </a:pathLst>
          </a:custGeom>
          <a:blipFill rotWithShape="1">
            <a:blip r:embed="rId3">
              <a:alphaModFix amt="20999"/>
            </a:blip>
            <a:stretch>
              <a:fillRect b="-3324" l="0" r="0" t="-3324"/>
            </a:stretch>
          </a:blipFill>
          <a:ln>
            <a:noFill/>
          </a:ln>
        </p:spPr>
      </p:sp>
      <p:grpSp>
        <p:nvGrpSpPr>
          <p:cNvPr id="380" name="Google Shape;380;p15"/>
          <p:cNvGrpSpPr/>
          <p:nvPr/>
        </p:nvGrpSpPr>
        <p:grpSpPr>
          <a:xfrm>
            <a:off x="-514350" y="3479343"/>
            <a:ext cx="9658350" cy="5229638"/>
            <a:chOff x="0" y="-38100"/>
            <a:chExt cx="2543763" cy="1377353"/>
          </a:xfrm>
        </p:grpSpPr>
        <p:sp>
          <p:nvSpPr>
            <p:cNvPr id="381" name="Google Shape;381;p15"/>
            <p:cNvSpPr/>
            <p:nvPr/>
          </p:nvSpPr>
          <p:spPr>
            <a:xfrm>
              <a:off x="0" y="0"/>
              <a:ext cx="2543763" cy="1339253"/>
            </a:xfrm>
            <a:custGeom>
              <a:rect b="b" l="l" r="r" t="t"/>
              <a:pathLst>
                <a:path extrusionOk="0" h="1339253" w="2543763">
                  <a:moveTo>
                    <a:pt x="0" y="0"/>
                  </a:moveTo>
                  <a:lnTo>
                    <a:pt x="2543763" y="0"/>
                  </a:lnTo>
                  <a:lnTo>
                    <a:pt x="2543763" y="1339253"/>
                  </a:lnTo>
                  <a:lnTo>
                    <a:pt x="0" y="1339253"/>
                  </a:lnTo>
                  <a:close/>
                </a:path>
              </a:pathLst>
            </a:custGeom>
            <a:solidFill>
              <a:srgbClr val="761E1E"/>
            </a:solidFill>
            <a:ln>
              <a:noFill/>
            </a:ln>
          </p:spPr>
        </p:sp>
        <p:sp>
          <p:nvSpPr>
            <p:cNvPr id="382" name="Google Shape;382;p15"/>
            <p:cNvSpPr txBox="1"/>
            <p:nvPr/>
          </p:nvSpPr>
          <p:spPr>
            <a:xfrm>
              <a:off x="0" y="-38100"/>
              <a:ext cx="2543763" cy="13773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3" name="Google Shape;383;p15"/>
          <p:cNvGrpSpPr/>
          <p:nvPr/>
        </p:nvGrpSpPr>
        <p:grpSpPr>
          <a:xfrm>
            <a:off x="9144000" y="3479343"/>
            <a:ext cx="9144000" cy="5229638"/>
            <a:chOff x="0" y="-38100"/>
            <a:chExt cx="2408296" cy="1377353"/>
          </a:xfrm>
        </p:grpSpPr>
        <p:sp>
          <p:nvSpPr>
            <p:cNvPr id="384" name="Google Shape;384;p15"/>
            <p:cNvSpPr/>
            <p:nvPr/>
          </p:nvSpPr>
          <p:spPr>
            <a:xfrm>
              <a:off x="0" y="0"/>
              <a:ext cx="2408296" cy="1339253"/>
            </a:xfrm>
            <a:custGeom>
              <a:rect b="b" l="l" r="r" t="t"/>
              <a:pathLst>
                <a:path extrusionOk="0" h="1339253" w="2408296">
                  <a:moveTo>
                    <a:pt x="0" y="0"/>
                  </a:moveTo>
                  <a:lnTo>
                    <a:pt x="2408296" y="0"/>
                  </a:lnTo>
                  <a:lnTo>
                    <a:pt x="2408296" y="1339253"/>
                  </a:lnTo>
                  <a:lnTo>
                    <a:pt x="0" y="1339253"/>
                  </a:lnTo>
                  <a:close/>
                </a:path>
              </a:pathLst>
            </a:custGeom>
            <a:solidFill>
              <a:srgbClr val="AF0000"/>
            </a:solidFill>
            <a:ln>
              <a:noFill/>
            </a:ln>
          </p:spPr>
        </p:sp>
        <p:sp>
          <p:nvSpPr>
            <p:cNvPr id="385" name="Google Shape;385;p15"/>
            <p:cNvSpPr txBox="1"/>
            <p:nvPr/>
          </p:nvSpPr>
          <p:spPr>
            <a:xfrm>
              <a:off x="0" y="-38100"/>
              <a:ext cx="2408296" cy="13773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6" name="Google Shape;386;p15"/>
          <p:cNvGrpSpPr/>
          <p:nvPr/>
        </p:nvGrpSpPr>
        <p:grpSpPr>
          <a:xfrm>
            <a:off x="6590060" y="8689930"/>
            <a:ext cx="756320" cy="661780"/>
            <a:chOff x="0" y="0"/>
            <a:chExt cx="812800" cy="711200"/>
          </a:xfrm>
        </p:grpSpPr>
        <p:sp>
          <p:nvSpPr>
            <p:cNvPr id="387" name="Google Shape;387;p15"/>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960404"/>
            </a:solidFill>
            <a:ln>
              <a:noFill/>
            </a:ln>
          </p:spPr>
        </p:sp>
        <p:sp>
          <p:nvSpPr>
            <p:cNvPr id="388" name="Google Shape;388;p15"/>
            <p:cNvSpPr txBox="1"/>
            <p:nvPr/>
          </p:nvSpPr>
          <p:spPr>
            <a:xfrm>
              <a:off x="127000" y="127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9" name="Google Shape;389;p15"/>
          <p:cNvGrpSpPr/>
          <p:nvPr/>
        </p:nvGrpSpPr>
        <p:grpSpPr>
          <a:xfrm>
            <a:off x="-514350" y="8308606"/>
            <a:ext cx="7482570" cy="1043104"/>
            <a:chOff x="0" y="-38100"/>
            <a:chExt cx="4646190" cy="647700"/>
          </a:xfrm>
        </p:grpSpPr>
        <p:sp>
          <p:nvSpPr>
            <p:cNvPr id="390" name="Google Shape;390;p15"/>
            <p:cNvSpPr/>
            <p:nvPr/>
          </p:nvSpPr>
          <p:spPr>
            <a:xfrm>
              <a:off x="0" y="0"/>
              <a:ext cx="4646190" cy="609600"/>
            </a:xfrm>
            <a:custGeom>
              <a:rect b="b" l="l" r="r" t="t"/>
              <a:pathLst>
                <a:path extrusionOk="0" h="609600" w="4646190">
                  <a:moveTo>
                    <a:pt x="4442990" y="0"/>
                  </a:moveTo>
                  <a:lnTo>
                    <a:pt x="0" y="0"/>
                  </a:lnTo>
                  <a:lnTo>
                    <a:pt x="203200" y="609600"/>
                  </a:lnTo>
                  <a:lnTo>
                    <a:pt x="4646190" y="609600"/>
                  </a:lnTo>
                  <a:lnTo>
                    <a:pt x="4442990" y="0"/>
                  </a:lnTo>
                  <a:close/>
                </a:path>
              </a:pathLst>
            </a:custGeom>
            <a:solidFill>
              <a:srgbClr val="AF0000"/>
            </a:solidFill>
            <a:ln>
              <a:noFill/>
            </a:ln>
          </p:spPr>
        </p:sp>
        <p:sp>
          <p:nvSpPr>
            <p:cNvPr id="391" name="Google Shape;391;p15"/>
            <p:cNvSpPr txBox="1"/>
            <p:nvPr/>
          </p:nvSpPr>
          <p:spPr>
            <a:xfrm>
              <a:off x="101600" y="-38100"/>
              <a:ext cx="444299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2" name="Google Shape;392;p15"/>
          <p:cNvGrpSpPr/>
          <p:nvPr/>
        </p:nvGrpSpPr>
        <p:grpSpPr>
          <a:xfrm>
            <a:off x="10390145" y="8699455"/>
            <a:ext cx="756320" cy="661780"/>
            <a:chOff x="0" y="0"/>
            <a:chExt cx="812800" cy="711200"/>
          </a:xfrm>
        </p:grpSpPr>
        <p:sp>
          <p:nvSpPr>
            <p:cNvPr id="393" name="Google Shape;393;p15"/>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4B1111"/>
            </a:solidFill>
            <a:ln>
              <a:noFill/>
            </a:ln>
          </p:spPr>
        </p:sp>
        <p:sp>
          <p:nvSpPr>
            <p:cNvPr id="394" name="Google Shape;394;p15"/>
            <p:cNvSpPr txBox="1"/>
            <p:nvPr/>
          </p:nvSpPr>
          <p:spPr>
            <a:xfrm>
              <a:off x="127000" y="127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5" name="Google Shape;395;p15"/>
          <p:cNvGrpSpPr/>
          <p:nvPr/>
        </p:nvGrpSpPr>
        <p:grpSpPr>
          <a:xfrm>
            <a:off x="10768305" y="8299081"/>
            <a:ext cx="9009718" cy="1043104"/>
            <a:chOff x="0" y="-38100"/>
            <a:chExt cx="5594450" cy="647700"/>
          </a:xfrm>
        </p:grpSpPr>
        <p:sp>
          <p:nvSpPr>
            <p:cNvPr id="396" name="Google Shape;396;p15"/>
            <p:cNvSpPr/>
            <p:nvPr/>
          </p:nvSpPr>
          <p:spPr>
            <a:xfrm>
              <a:off x="0" y="0"/>
              <a:ext cx="5594450" cy="609600"/>
            </a:xfrm>
            <a:custGeom>
              <a:rect b="b" l="l" r="r" t="t"/>
              <a:pathLst>
                <a:path extrusionOk="0" h="609600" w="5594450">
                  <a:moveTo>
                    <a:pt x="203200" y="0"/>
                  </a:moveTo>
                  <a:lnTo>
                    <a:pt x="5594450" y="0"/>
                  </a:lnTo>
                  <a:lnTo>
                    <a:pt x="5391250" y="609600"/>
                  </a:lnTo>
                  <a:lnTo>
                    <a:pt x="0" y="609600"/>
                  </a:lnTo>
                  <a:lnTo>
                    <a:pt x="203200" y="0"/>
                  </a:lnTo>
                  <a:close/>
                </a:path>
              </a:pathLst>
            </a:custGeom>
            <a:solidFill>
              <a:srgbClr val="761E1E"/>
            </a:solidFill>
            <a:ln>
              <a:noFill/>
            </a:ln>
          </p:spPr>
        </p:sp>
        <p:sp>
          <p:nvSpPr>
            <p:cNvPr id="397" name="Google Shape;397;p15"/>
            <p:cNvSpPr txBox="1"/>
            <p:nvPr/>
          </p:nvSpPr>
          <p:spPr>
            <a:xfrm>
              <a:off x="101600" y="-38100"/>
              <a:ext cx="539125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8" name="Google Shape;398;p15"/>
          <p:cNvGrpSpPr/>
          <p:nvPr/>
        </p:nvGrpSpPr>
        <p:grpSpPr>
          <a:xfrm>
            <a:off x="3226935" y="-307342"/>
            <a:ext cx="11433965" cy="830145"/>
            <a:chOff x="0" y="-38100"/>
            <a:chExt cx="3011415" cy="218639"/>
          </a:xfrm>
        </p:grpSpPr>
        <p:sp>
          <p:nvSpPr>
            <p:cNvPr id="399" name="Google Shape;399;p15"/>
            <p:cNvSpPr/>
            <p:nvPr/>
          </p:nvSpPr>
          <p:spPr>
            <a:xfrm>
              <a:off x="0" y="0"/>
              <a:ext cx="3011415" cy="180539"/>
            </a:xfrm>
            <a:custGeom>
              <a:rect b="b" l="l" r="r" t="t"/>
              <a:pathLst>
                <a:path extrusionOk="0" h="180539" w="3011415">
                  <a:moveTo>
                    <a:pt x="0" y="0"/>
                  </a:moveTo>
                  <a:lnTo>
                    <a:pt x="3011415" y="0"/>
                  </a:lnTo>
                  <a:lnTo>
                    <a:pt x="3011415" y="180539"/>
                  </a:lnTo>
                  <a:lnTo>
                    <a:pt x="0" y="180539"/>
                  </a:lnTo>
                  <a:close/>
                </a:path>
              </a:pathLst>
            </a:custGeom>
            <a:solidFill>
              <a:srgbClr val="960404"/>
            </a:solidFill>
            <a:ln>
              <a:noFill/>
            </a:ln>
          </p:spPr>
        </p:sp>
        <p:sp>
          <p:nvSpPr>
            <p:cNvPr id="400" name="Google Shape;400;p15"/>
            <p:cNvSpPr txBox="1"/>
            <p:nvPr/>
          </p:nvSpPr>
          <p:spPr>
            <a:xfrm>
              <a:off x="0" y="-38100"/>
              <a:ext cx="3011415" cy="21863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1" name="Google Shape;401;p15"/>
          <p:cNvGrpSpPr/>
          <p:nvPr/>
        </p:nvGrpSpPr>
        <p:grpSpPr>
          <a:xfrm>
            <a:off x="-514350" y="-234754"/>
            <a:ext cx="5672434" cy="1225248"/>
            <a:chOff x="0" y="-38100"/>
            <a:chExt cx="2998604" cy="647700"/>
          </a:xfrm>
        </p:grpSpPr>
        <p:sp>
          <p:nvSpPr>
            <p:cNvPr id="402" name="Google Shape;402;p15"/>
            <p:cNvSpPr/>
            <p:nvPr/>
          </p:nvSpPr>
          <p:spPr>
            <a:xfrm>
              <a:off x="0" y="0"/>
              <a:ext cx="2998604" cy="609600"/>
            </a:xfrm>
            <a:custGeom>
              <a:rect b="b" l="l" r="r" t="t"/>
              <a:pathLst>
                <a:path extrusionOk="0" h="609600" w="2998604">
                  <a:moveTo>
                    <a:pt x="203200" y="0"/>
                  </a:moveTo>
                  <a:lnTo>
                    <a:pt x="2998604" y="0"/>
                  </a:lnTo>
                  <a:lnTo>
                    <a:pt x="2795404" y="609600"/>
                  </a:lnTo>
                  <a:lnTo>
                    <a:pt x="0" y="609600"/>
                  </a:lnTo>
                  <a:lnTo>
                    <a:pt x="203200" y="0"/>
                  </a:lnTo>
                  <a:close/>
                </a:path>
              </a:pathLst>
            </a:custGeom>
            <a:solidFill>
              <a:srgbClr val="761E1E"/>
            </a:solidFill>
            <a:ln>
              <a:noFill/>
            </a:ln>
          </p:spPr>
        </p:sp>
        <p:sp>
          <p:nvSpPr>
            <p:cNvPr id="403" name="Google Shape;403;p15"/>
            <p:cNvSpPr txBox="1"/>
            <p:nvPr/>
          </p:nvSpPr>
          <p:spPr>
            <a:xfrm>
              <a:off x="101600" y="-38100"/>
              <a:ext cx="2795404"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15"/>
          <p:cNvGrpSpPr/>
          <p:nvPr/>
        </p:nvGrpSpPr>
        <p:grpSpPr>
          <a:xfrm>
            <a:off x="13299442" y="-234754"/>
            <a:ext cx="5502908" cy="1225248"/>
            <a:chOff x="0" y="-38100"/>
            <a:chExt cx="2908988" cy="647700"/>
          </a:xfrm>
        </p:grpSpPr>
        <p:sp>
          <p:nvSpPr>
            <p:cNvPr id="405" name="Google Shape;405;p15"/>
            <p:cNvSpPr/>
            <p:nvPr/>
          </p:nvSpPr>
          <p:spPr>
            <a:xfrm>
              <a:off x="0" y="0"/>
              <a:ext cx="2908988" cy="609600"/>
            </a:xfrm>
            <a:custGeom>
              <a:rect b="b" l="l" r="r" t="t"/>
              <a:pathLst>
                <a:path extrusionOk="0" h="609600" w="2908988">
                  <a:moveTo>
                    <a:pt x="2705788" y="0"/>
                  </a:moveTo>
                  <a:lnTo>
                    <a:pt x="0" y="0"/>
                  </a:lnTo>
                  <a:lnTo>
                    <a:pt x="203200" y="609600"/>
                  </a:lnTo>
                  <a:lnTo>
                    <a:pt x="2908988" y="609600"/>
                  </a:lnTo>
                  <a:lnTo>
                    <a:pt x="2705788" y="0"/>
                  </a:lnTo>
                  <a:close/>
                </a:path>
              </a:pathLst>
            </a:custGeom>
            <a:solidFill>
              <a:srgbClr val="AF0000"/>
            </a:solidFill>
            <a:ln>
              <a:noFill/>
            </a:ln>
          </p:spPr>
        </p:sp>
        <p:sp>
          <p:nvSpPr>
            <p:cNvPr id="406" name="Google Shape;406;p15"/>
            <p:cNvSpPr txBox="1"/>
            <p:nvPr/>
          </p:nvSpPr>
          <p:spPr>
            <a:xfrm>
              <a:off x="101600" y="-38100"/>
              <a:ext cx="2705788"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7" name="Google Shape;407;p15"/>
          <p:cNvSpPr/>
          <p:nvPr/>
        </p:nvSpPr>
        <p:spPr>
          <a:xfrm>
            <a:off x="674479" y="2654447"/>
            <a:ext cx="7676349" cy="4696714"/>
          </a:xfrm>
          <a:custGeom>
            <a:rect b="b" l="l" r="r" t="t"/>
            <a:pathLst>
              <a:path extrusionOk="0" h="4696714" w="7676349">
                <a:moveTo>
                  <a:pt x="0" y="0"/>
                </a:moveTo>
                <a:lnTo>
                  <a:pt x="7676349" y="0"/>
                </a:lnTo>
                <a:lnTo>
                  <a:pt x="7676349" y="4696714"/>
                </a:lnTo>
                <a:lnTo>
                  <a:pt x="0" y="4696714"/>
                </a:lnTo>
                <a:lnTo>
                  <a:pt x="0" y="0"/>
                </a:lnTo>
                <a:close/>
              </a:path>
            </a:pathLst>
          </a:custGeom>
          <a:blipFill rotWithShape="1">
            <a:blip r:embed="rId4">
              <a:alphaModFix/>
            </a:blip>
            <a:stretch>
              <a:fillRect b="0" l="0" r="0" t="0"/>
            </a:stretch>
          </a:blipFill>
          <a:ln>
            <a:noFill/>
          </a:ln>
        </p:spPr>
      </p:sp>
      <p:sp>
        <p:nvSpPr>
          <p:cNvPr id="408" name="Google Shape;408;p15"/>
          <p:cNvSpPr txBox="1"/>
          <p:nvPr/>
        </p:nvSpPr>
        <p:spPr>
          <a:xfrm>
            <a:off x="10963495" y="2549672"/>
            <a:ext cx="4900704" cy="666988"/>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1" i="0" lang="en-US" sz="3738" u="none" cap="none" strike="noStrike">
                <a:solidFill>
                  <a:srgbClr val="AF0000"/>
                </a:solidFill>
                <a:latin typeface="Poppins Black"/>
                <a:ea typeface="Poppins Black"/>
                <a:cs typeface="Poppins Black"/>
                <a:sym typeface="Poppins Black"/>
              </a:rPr>
              <a:t>Blog class</a:t>
            </a:r>
            <a:endParaRPr/>
          </a:p>
        </p:txBody>
      </p:sp>
      <p:sp>
        <p:nvSpPr>
          <p:cNvPr id="409" name="Google Shape;409;p15"/>
          <p:cNvSpPr txBox="1"/>
          <p:nvPr/>
        </p:nvSpPr>
        <p:spPr>
          <a:xfrm>
            <a:off x="9374388" y="4112250"/>
            <a:ext cx="8683200" cy="3907800"/>
          </a:xfrm>
          <a:prstGeom prst="rect">
            <a:avLst/>
          </a:prstGeom>
          <a:noFill/>
          <a:ln>
            <a:noFill/>
          </a:ln>
        </p:spPr>
        <p:txBody>
          <a:bodyPr anchorCtr="0" anchor="t" bIns="0" lIns="0" spcFirstLastPara="1" rIns="0" wrap="square" tIns="0">
            <a:spAutoFit/>
          </a:bodyPr>
          <a:lstStyle/>
          <a:p>
            <a:pPr indent="-171489" lvl="1" marL="355677" marR="0" rtl="0" algn="l">
              <a:lnSpc>
                <a:spcPct val="140097"/>
              </a:lnSpc>
              <a:spcBef>
                <a:spcPts val="0"/>
              </a:spcBef>
              <a:spcAft>
                <a:spcPts val="0"/>
              </a:spcAft>
              <a:buClr>
                <a:srgbClr val="FFFFFF"/>
              </a:buClr>
              <a:buSzPts val="1546"/>
              <a:buFont typeface="Arial"/>
              <a:buChar char="•"/>
            </a:pPr>
            <a:r>
              <a:rPr b="1" i="0" lang="en-US" sz="1547" u="none" cap="none" strike="noStrike">
                <a:solidFill>
                  <a:srgbClr val="FFFFFF"/>
                </a:solidFill>
                <a:latin typeface="Poppins"/>
                <a:ea typeface="Poppins"/>
                <a:cs typeface="Poppins"/>
                <a:sym typeface="Poppins"/>
              </a:rPr>
              <a:t>The Blog class acts as a utility class for retrieving and processing articles from various sources, using static methods for convenience and reusability without needing object instantiation.</a:t>
            </a:r>
            <a:endParaRPr sz="1300"/>
          </a:p>
          <a:p>
            <a:pPr indent="-171489" lvl="1" marL="355677" marR="0" rtl="0" algn="l">
              <a:lnSpc>
                <a:spcPct val="140097"/>
              </a:lnSpc>
              <a:spcBef>
                <a:spcPts val="0"/>
              </a:spcBef>
              <a:spcAft>
                <a:spcPts val="0"/>
              </a:spcAft>
              <a:buClr>
                <a:srgbClr val="FFFFFF"/>
              </a:buClr>
              <a:buSzPts val="1546"/>
              <a:buFont typeface="Arial"/>
              <a:buChar char="•"/>
            </a:pPr>
            <a:r>
              <a:rPr b="1" i="0" lang="en-US" sz="1547" u="none" cap="none" strike="noStrike">
                <a:solidFill>
                  <a:srgbClr val="FFFFFF"/>
                </a:solidFill>
                <a:latin typeface="Poppins"/>
                <a:ea typeface="Poppins"/>
                <a:cs typeface="Poppins"/>
                <a:sym typeface="Poppins"/>
              </a:rPr>
              <a:t>The class showcases polymorphism by accepting different implementations of the GetArticleInformation class as arguments in its static methods. This allows it to handle articles from different sources by relying on the implementations provided by the subclasses of GetArticleInformation.</a:t>
            </a:r>
            <a:endParaRPr sz="1300"/>
          </a:p>
          <a:p>
            <a:pPr indent="-171489" lvl="1" marL="355677" marR="0" rtl="0" algn="l">
              <a:lnSpc>
                <a:spcPct val="140097"/>
              </a:lnSpc>
              <a:spcBef>
                <a:spcPts val="0"/>
              </a:spcBef>
              <a:spcAft>
                <a:spcPts val="0"/>
              </a:spcAft>
              <a:buClr>
                <a:srgbClr val="FFFFFF"/>
              </a:buClr>
              <a:buSzPts val="1546"/>
              <a:buFont typeface="Arial"/>
              <a:buChar char="•"/>
            </a:pPr>
            <a:r>
              <a:rPr b="1" i="0" lang="en-US" sz="1547" u="none" cap="none" strike="noStrike">
                <a:solidFill>
                  <a:srgbClr val="FFFFFF"/>
                </a:solidFill>
                <a:latin typeface="Poppins"/>
                <a:ea typeface="Poppins"/>
                <a:cs typeface="Poppins"/>
                <a:sym typeface="Poppins"/>
              </a:rPr>
              <a:t>The getSingleArticle() method demonstrates the use of composition by accepting a GetArticleInformation object and converting it into a SingleArticle object, encapsulating the article information into a unified representation.</a:t>
            </a:r>
            <a:endParaRPr sz="1300"/>
          </a:p>
          <a:p>
            <a:pPr indent="-171489" lvl="1" marL="355677" marR="0" rtl="0" algn="l">
              <a:lnSpc>
                <a:spcPct val="140097"/>
              </a:lnSpc>
              <a:spcBef>
                <a:spcPts val="0"/>
              </a:spcBef>
              <a:spcAft>
                <a:spcPts val="0"/>
              </a:spcAft>
              <a:buClr>
                <a:srgbClr val="FFFFFF"/>
              </a:buClr>
              <a:buSzPts val="1546"/>
              <a:buFont typeface="Arial"/>
              <a:buChar char="•"/>
            </a:pPr>
            <a:r>
              <a:rPr b="1" i="0" lang="en-US" sz="1547" u="none" cap="none" strike="noStrike">
                <a:solidFill>
                  <a:srgbClr val="FFFFFF"/>
                </a:solidFill>
                <a:latin typeface="Poppins"/>
                <a:ea typeface="Poppins"/>
                <a:cs typeface="Poppins"/>
                <a:sym typeface="Poppins"/>
              </a:rPr>
              <a:t>The WriteToJson() method uses the Gson library to convert a list of SingleArticle objects into JSON format and writes it to a file.</a:t>
            </a:r>
            <a:endParaRPr sz="1300"/>
          </a:p>
        </p:txBody>
      </p:sp>
      <p:sp>
        <p:nvSpPr>
          <p:cNvPr id="410" name="Google Shape;410;p15"/>
          <p:cNvSpPr txBox="1"/>
          <p:nvPr/>
        </p:nvSpPr>
        <p:spPr>
          <a:xfrm>
            <a:off x="4958195" y="502720"/>
            <a:ext cx="8371610" cy="1107849"/>
          </a:xfrm>
          <a:prstGeom prst="rect">
            <a:avLst/>
          </a:prstGeom>
          <a:noFill/>
          <a:ln>
            <a:noFill/>
          </a:ln>
        </p:spPr>
        <p:txBody>
          <a:bodyPr anchorCtr="0" anchor="t" bIns="0" lIns="0" spcFirstLastPara="1" rIns="0" wrap="square" tIns="0">
            <a:spAutoFit/>
          </a:bodyPr>
          <a:lstStyle/>
          <a:p>
            <a:pPr indent="0" lvl="0" marL="0" marR="0" rtl="0" algn="ctr">
              <a:lnSpc>
                <a:spcPct val="121997"/>
              </a:lnSpc>
              <a:spcBef>
                <a:spcPts val="0"/>
              </a:spcBef>
              <a:spcAft>
                <a:spcPts val="0"/>
              </a:spcAft>
              <a:buNone/>
            </a:pPr>
            <a:r>
              <a:rPr b="1" i="0" lang="en-US" sz="6878" u="none" cap="none" strike="noStrike">
                <a:solidFill>
                  <a:srgbClr val="AF0000"/>
                </a:solidFill>
                <a:latin typeface="Poppins Black"/>
                <a:ea typeface="Poppins Black"/>
                <a:cs typeface="Poppins Black"/>
                <a:sym typeface="Poppins Black"/>
              </a:rPr>
              <a:t>Crawler package</a:t>
            </a:r>
            <a:endParaRPr/>
          </a:p>
        </p:txBody>
      </p:sp>
      <p:pic>
        <p:nvPicPr>
          <p:cNvPr id="411" name="Google Shape;411;p15"/>
          <p:cNvPicPr preferRelativeResize="0"/>
          <p:nvPr/>
        </p:nvPicPr>
        <p:blipFill>
          <a:blip r:embed="rId5">
            <a:alphaModFix/>
          </a:blip>
          <a:stretch>
            <a:fillRect/>
          </a:stretch>
        </p:blipFill>
        <p:spPr>
          <a:xfrm>
            <a:off x="674475" y="2654450"/>
            <a:ext cx="7676349" cy="41147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6"/>
          <p:cNvSpPr/>
          <p:nvPr/>
        </p:nvSpPr>
        <p:spPr>
          <a:xfrm>
            <a:off x="8839961" y="1475104"/>
            <a:ext cx="9752078" cy="8229600"/>
          </a:xfrm>
          <a:custGeom>
            <a:rect b="b" l="l" r="r" t="t"/>
            <a:pathLst>
              <a:path extrusionOk="0" h="8229600" w="9752078">
                <a:moveTo>
                  <a:pt x="0" y="0"/>
                </a:moveTo>
                <a:lnTo>
                  <a:pt x="9752078" y="0"/>
                </a:lnTo>
                <a:lnTo>
                  <a:pt x="9752078" y="8229600"/>
                </a:lnTo>
                <a:lnTo>
                  <a:pt x="0" y="8229600"/>
                </a:lnTo>
                <a:lnTo>
                  <a:pt x="0" y="0"/>
                </a:lnTo>
                <a:close/>
              </a:path>
            </a:pathLst>
          </a:custGeom>
          <a:blipFill rotWithShape="1">
            <a:blip r:embed="rId3">
              <a:alphaModFix amt="20999"/>
            </a:blip>
            <a:stretch>
              <a:fillRect b="-3324" l="0" r="0" t="-3324"/>
            </a:stretch>
          </a:blipFill>
          <a:ln>
            <a:noFill/>
          </a:ln>
        </p:spPr>
      </p:sp>
      <p:grpSp>
        <p:nvGrpSpPr>
          <p:cNvPr id="417" name="Google Shape;417;p16"/>
          <p:cNvGrpSpPr/>
          <p:nvPr/>
        </p:nvGrpSpPr>
        <p:grpSpPr>
          <a:xfrm>
            <a:off x="-514350" y="3479343"/>
            <a:ext cx="9658350" cy="5229638"/>
            <a:chOff x="0" y="-38100"/>
            <a:chExt cx="2543763" cy="1377353"/>
          </a:xfrm>
        </p:grpSpPr>
        <p:sp>
          <p:nvSpPr>
            <p:cNvPr id="418" name="Google Shape;418;p16"/>
            <p:cNvSpPr/>
            <p:nvPr/>
          </p:nvSpPr>
          <p:spPr>
            <a:xfrm>
              <a:off x="0" y="0"/>
              <a:ext cx="2543763" cy="1339253"/>
            </a:xfrm>
            <a:custGeom>
              <a:rect b="b" l="l" r="r" t="t"/>
              <a:pathLst>
                <a:path extrusionOk="0" h="1339253" w="2543763">
                  <a:moveTo>
                    <a:pt x="0" y="0"/>
                  </a:moveTo>
                  <a:lnTo>
                    <a:pt x="2543763" y="0"/>
                  </a:lnTo>
                  <a:lnTo>
                    <a:pt x="2543763" y="1339253"/>
                  </a:lnTo>
                  <a:lnTo>
                    <a:pt x="0" y="1339253"/>
                  </a:lnTo>
                  <a:close/>
                </a:path>
              </a:pathLst>
            </a:custGeom>
            <a:solidFill>
              <a:srgbClr val="761E1E"/>
            </a:solidFill>
            <a:ln>
              <a:noFill/>
            </a:ln>
          </p:spPr>
        </p:sp>
        <p:sp>
          <p:nvSpPr>
            <p:cNvPr id="419" name="Google Shape;419;p16"/>
            <p:cNvSpPr txBox="1"/>
            <p:nvPr/>
          </p:nvSpPr>
          <p:spPr>
            <a:xfrm>
              <a:off x="0" y="-38100"/>
              <a:ext cx="2543763" cy="13773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0" name="Google Shape;420;p16"/>
          <p:cNvGrpSpPr/>
          <p:nvPr/>
        </p:nvGrpSpPr>
        <p:grpSpPr>
          <a:xfrm>
            <a:off x="9144000" y="3479343"/>
            <a:ext cx="9144000" cy="5229638"/>
            <a:chOff x="0" y="-38100"/>
            <a:chExt cx="2408296" cy="1377353"/>
          </a:xfrm>
        </p:grpSpPr>
        <p:sp>
          <p:nvSpPr>
            <p:cNvPr id="421" name="Google Shape;421;p16"/>
            <p:cNvSpPr/>
            <p:nvPr/>
          </p:nvSpPr>
          <p:spPr>
            <a:xfrm>
              <a:off x="0" y="0"/>
              <a:ext cx="2408296" cy="1339253"/>
            </a:xfrm>
            <a:custGeom>
              <a:rect b="b" l="l" r="r" t="t"/>
              <a:pathLst>
                <a:path extrusionOk="0" h="1339253" w="2408296">
                  <a:moveTo>
                    <a:pt x="0" y="0"/>
                  </a:moveTo>
                  <a:lnTo>
                    <a:pt x="2408296" y="0"/>
                  </a:lnTo>
                  <a:lnTo>
                    <a:pt x="2408296" y="1339253"/>
                  </a:lnTo>
                  <a:lnTo>
                    <a:pt x="0" y="1339253"/>
                  </a:lnTo>
                  <a:close/>
                </a:path>
              </a:pathLst>
            </a:custGeom>
            <a:solidFill>
              <a:srgbClr val="AF0000"/>
            </a:solidFill>
            <a:ln>
              <a:noFill/>
            </a:ln>
          </p:spPr>
        </p:sp>
        <p:sp>
          <p:nvSpPr>
            <p:cNvPr id="422" name="Google Shape;422;p16"/>
            <p:cNvSpPr txBox="1"/>
            <p:nvPr/>
          </p:nvSpPr>
          <p:spPr>
            <a:xfrm>
              <a:off x="0" y="-38100"/>
              <a:ext cx="2408296" cy="13773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3" name="Google Shape;423;p16"/>
          <p:cNvGrpSpPr/>
          <p:nvPr/>
        </p:nvGrpSpPr>
        <p:grpSpPr>
          <a:xfrm>
            <a:off x="6590060" y="8689930"/>
            <a:ext cx="756320" cy="661780"/>
            <a:chOff x="0" y="0"/>
            <a:chExt cx="812800" cy="711200"/>
          </a:xfrm>
        </p:grpSpPr>
        <p:sp>
          <p:nvSpPr>
            <p:cNvPr id="424" name="Google Shape;424;p1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960404"/>
            </a:solidFill>
            <a:ln>
              <a:noFill/>
            </a:ln>
          </p:spPr>
        </p:sp>
        <p:sp>
          <p:nvSpPr>
            <p:cNvPr id="425" name="Google Shape;425;p16"/>
            <p:cNvSpPr txBox="1"/>
            <p:nvPr/>
          </p:nvSpPr>
          <p:spPr>
            <a:xfrm>
              <a:off x="127000" y="127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p16"/>
          <p:cNvGrpSpPr/>
          <p:nvPr/>
        </p:nvGrpSpPr>
        <p:grpSpPr>
          <a:xfrm>
            <a:off x="-514350" y="8308606"/>
            <a:ext cx="7482570" cy="1043104"/>
            <a:chOff x="0" y="-38100"/>
            <a:chExt cx="4646190" cy="647700"/>
          </a:xfrm>
        </p:grpSpPr>
        <p:sp>
          <p:nvSpPr>
            <p:cNvPr id="427" name="Google Shape;427;p16"/>
            <p:cNvSpPr/>
            <p:nvPr/>
          </p:nvSpPr>
          <p:spPr>
            <a:xfrm>
              <a:off x="0" y="0"/>
              <a:ext cx="4646190" cy="609600"/>
            </a:xfrm>
            <a:custGeom>
              <a:rect b="b" l="l" r="r" t="t"/>
              <a:pathLst>
                <a:path extrusionOk="0" h="609600" w="4646190">
                  <a:moveTo>
                    <a:pt x="4442990" y="0"/>
                  </a:moveTo>
                  <a:lnTo>
                    <a:pt x="0" y="0"/>
                  </a:lnTo>
                  <a:lnTo>
                    <a:pt x="203200" y="609600"/>
                  </a:lnTo>
                  <a:lnTo>
                    <a:pt x="4646190" y="609600"/>
                  </a:lnTo>
                  <a:lnTo>
                    <a:pt x="4442990" y="0"/>
                  </a:lnTo>
                  <a:close/>
                </a:path>
              </a:pathLst>
            </a:custGeom>
            <a:solidFill>
              <a:srgbClr val="AF0000"/>
            </a:solidFill>
            <a:ln>
              <a:noFill/>
            </a:ln>
          </p:spPr>
        </p:sp>
        <p:sp>
          <p:nvSpPr>
            <p:cNvPr id="428" name="Google Shape;428;p16"/>
            <p:cNvSpPr txBox="1"/>
            <p:nvPr/>
          </p:nvSpPr>
          <p:spPr>
            <a:xfrm>
              <a:off x="101600" y="-38100"/>
              <a:ext cx="444299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9" name="Google Shape;429;p16"/>
          <p:cNvGrpSpPr/>
          <p:nvPr/>
        </p:nvGrpSpPr>
        <p:grpSpPr>
          <a:xfrm>
            <a:off x="10390145" y="8699455"/>
            <a:ext cx="756320" cy="661780"/>
            <a:chOff x="0" y="0"/>
            <a:chExt cx="812800" cy="711200"/>
          </a:xfrm>
        </p:grpSpPr>
        <p:sp>
          <p:nvSpPr>
            <p:cNvPr id="430" name="Google Shape;430;p1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4B1111"/>
            </a:solidFill>
            <a:ln>
              <a:noFill/>
            </a:ln>
          </p:spPr>
        </p:sp>
        <p:sp>
          <p:nvSpPr>
            <p:cNvPr id="431" name="Google Shape;431;p16"/>
            <p:cNvSpPr txBox="1"/>
            <p:nvPr/>
          </p:nvSpPr>
          <p:spPr>
            <a:xfrm>
              <a:off x="127000" y="127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2" name="Google Shape;432;p16"/>
          <p:cNvGrpSpPr/>
          <p:nvPr/>
        </p:nvGrpSpPr>
        <p:grpSpPr>
          <a:xfrm>
            <a:off x="10768305" y="8299081"/>
            <a:ext cx="9009718" cy="1043104"/>
            <a:chOff x="0" y="-38100"/>
            <a:chExt cx="5594450" cy="647700"/>
          </a:xfrm>
        </p:grpSpPr>
        <p:sp>
          <p:nvSpPr>
            <p:cNvPr id="433" name="Google Shape;433;p16"/>
            <p:cNvSpPr/>
            <p:nvPr/>
          </p:nvSpPr>
          <p:spPr>
            <a:xfrm>
              <a:off x="0" y="0"/>
              <a:ext cx="5594450" cy="609600"/>
            </a:xfrm>
            <a:custGeom>
              <a:rect b="b" l="l" r="r" t="t"/>
              <a:pathLst>
                <a:path extrusionOk="0" h="609600" w="5594450">
                  <a:moveTo>
                    <a:pt x="203200" y="0"/>
                  </a:moveTo>
                  <a:lnTo>
                    <a:pt x="5594450" y="0"/>
                  </a:lnTo>
                  <a:lnTo>
                    <a:pt x="5391250" y="609600"/>
                  </a:lnTo>
                  <a:lnTo>
                    <a:pt x="0" y="609600"/>
                  </a:lnTo>
                  <a:lnTo>
                    <a:pt x="203200" y="0"/>
                  </a:lnTo>
                  <a:close/>
                </a:path>
              </a:pathLst>
            </a:custGeom>
            <a:solidFill>
              <a:srgbClr val="761E1E"/>
            </a:solidFill>
            <a:ln>
              <a:noFill/>
            </a:ln>
          </p:spPr>
        </p:sp>
        <p:sp>
          <p:nvSpPr>
            <p:cNvPr id="434" name="Google Shape;434;p16"/>
            <p:cNvSpPr txBox="1"/>
            <p:nvPr/>
          </p:nvSpPr>
          <p:spPr>
            <a:xfrm>
              <a:off x="101600" y="-38100"/>
              <a:ext cx="539125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5" name="Google Shape;435;p16"/>
          <p:cNvGrpSpPr/>
          <p:nvPr/>
        </p:nvGrpSpPr>
        <p:grpSpPr>
          <a:xfrm>
            <a:off x="3226935" y="-307342"/>
            <a:ext cx="11433965" cy="830145"/>
            <a:chOff x="0" y="-38100"/>
            <a:chExt cx="3011415" cy="218639"/>
          </a:xfrm>
        </p:grpSpPr>
        <p:sp>
          <p:nvSpPr>
            <p:cNvPr id="436" name="Google Shape;436;p16"/>
            <p:cNvSpPr/>
            <p:nvPr/>
          </p:nvSpPr>
          <p:spPr>
            <a:xfrm>
              <a:off x="0" y="0"/>
              <a:ext cx="3011415" cy="180539"/>
            </a:xfrm>
            <a:custGeom>
              <a:rect b="b" l="l" r="r" t="t"/>
              <a:pathLst>
                <a:path extrusionOk="0" h="180539" w="3011415">
                  <a:moveTo>
                    <a:pt x="0" y="0"/>
                  </a:moveTo>
                  <a:lnTo>
                    <a:pt x="3011415" y="0"/>
                  </a:lnTo>
                  <a:lnTo>
                    <a:pt x="3011415" y="180539"/>
                  </a:lnTo>
                  <a:lnTo>
                    <a:pt x="0" y="180539"/>
                  </a:lnTo>
                  <a:close/>
                </a:path>
              </a:pathLst>
            </a:custGeom>
            <a:solidFill>
              <a:srgbClr val="960404"/>
            </a:solidFill>
            <a:ln>
              <a:noFill/>
            </a:ln>
          </p:spPr>
        </p:sp>
        <p:sp>
          <p:nvSpPr>
            <p:cNvPr id="437" name="Google Shape;437;p16"/>
            <p:cNvSpPr txBox="1"/>
            <p:nvPr/>
          </p:nvSpPr>
          <p:spPr>
            <a:xfrm>
              <a:off x="0" y="-38100"/>
              <a:ext cx="3011415" cy="21863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8" name="Google Shape;438;p16"/>
          <p:cNvGrpSpPr/>
          <p:nvPr/>
        </p:nvGrpSpPr>
        <p:grpSpPr>
          <a:xfrm>
            <a:off x="-514350" y="-234754"/>
            <a:ext cx="5672434" cy="1225248"/>
            <a:chOff x="0" y="-38100"/>
            <a:chExt cx="2998604" cy="647700"/>
          </a:xfrm>
        </p:grpSpPr>
        <p:sp>
          <p:nvSpPr>
            <p:cNvPr id="439" name="Google Shape;439;p16"/>
            <p:cNvSpPr/>
            <p:nvPr/>
          </p:nvSpPr>
          <p:spPr>
            <a:xfrm>
              <a:off x="0" y="0"/>
              <a:ext cx="2998604" cy="609600"/>
            </a:xfrm>
            <a:custGeom>
              <a:rect b="b" l="l" r="r" t="t"/>
              <a:pathLst>
                <a:path extrusionOk="0" h="609600" w="2998604">
                  <a:moveTo>
                    <a:pt x="203200" y="0"/>
                  </a:moveTo>
                  <a:lnTo>
                    <a:pt x="2998604" y="0"/>
                  </a:lnTo>
                  <a:lnTo>
                    <a:pt x="2795404" y="609600"/>
                  </a:lnTo>
                  <a:lnTo>
                    <a:pt x="0" y="609600"/>
                  </a:lnTo>
                  <a:lnTo>
                    <a:pt x="203200" y="0"/>
                  </a:lnTo>
                  <a:close/>
                </a:path>
              </a:pathLst>
            </a:custGeom>
            <a:solidFill>
              <a:srgbClr val="761E1E"/>
            </a:solidFill>
            <a:ln>
              <a:noFill/>
            </a:ln>
          </p:spPr>
        </p:sp>
        <p:sp>
          <p:nvSpPr>
            <p:cNvPr id="440" name="Google Shape;440;p16"/>
            <p:cNvSpPr txBox="1"/>
            <p:nvPr/>
          </p:nvSpPr>
          <p:spPr>
            <a:xfrm>
              <a:off x="101600" y="-38100"/>
              <a:ext cx="2795404"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1" name="Google Shape;441;p16"/>
          <p:cNvGrpSpPr/>
          <p:nvPr/>
        </p:nvGrpSpPr>
        <p:grpSpPr>
          <a:xfrm>
            <a:off x="13299442" y="-234754"/>
            <a:ext cx="5502908" cy="1225248"/>
            <a:chOff x="0" y="-38100"/>
            <a:chExt cx="2908988" cy="647700"/>
          </a:xfrm>
        </p:grpSpPr>
        <p:sp>
          <p:nvSpPr>
            <p:cNvPr id="442" name="Google Shape;442;p16"/>
            <p:cNvSpPr/>
            <p:nvPr/>
          </p:nvSpPr>
          <p:spPr>
            <a:xfrm>
              <a:off x="0" y="0"/>
              <a:ext cx="2908988" cy="609600"/>
            </a:xfrm>
            <a:custGeom>
              <a:rect b="b" l="l" r="r" t="t"/>
              <a:pathLst>
                <a:path extrusionOk="0" h="609600" w="2908988">
                  <a:moveTo>
                    <a:pt x="2705788" y="0"/>
                  </a:moveTo>
                  <a:lnTo>
                    <a:pt x="0" y="0"/>
                  </a:lnTo>
                  <a:lnTo>
                    <a:pt x="203200" y="609600"/>
                  </a:lnTo>
                  <a:lnTo>
                    <a:pt x="2908988" y="609600"/>
                  </a:lnTo>
                  <a:lnTo>
                    <a:pt x="2705788" y="0"/>
                  </a:lnTo>
                  <a:close/>
                </a:path>
              </a:pathLst>
            </a:custGeom>
            <a:solidFill>
              <a:srgbClr val="AF0000"/>
            </a:solidFill>
            <a:ln>
              <a:noFill/>
            </a:ln>
          </p:spPr>
        </p:sp>
        <p:sp>
          <p:nvSpPr>
            <p:cNvPr id="443" name="Google Shape;443;p16"/>
            <p:cNvSpPr txBox="1"/>
            <p:nvPr/>
          </p:nvSpPr>
          <p:spPr>
            <a:xfrm>
              <a:off x="101600" y="-38100"/>
              <a:ext cx="2705788"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4" name="Google Shape;444;p16"/>
          <p:cNvSpPr/>
          <p:nvPr/>
        </p:nvSpPr>
        <p:spPr>
          <a:xfrm>
            <a:off x="9987312" y="2129540"/>
            <a:ext cx="7457376" cy="6027920"/>
          </a:xfrm>
          <a:custGeom>
            <a:rect b="b" l="l" r="r" t="t"/>
            <a:pathLst>
              <a:path extrusionOk="0" h="6027920" w="7457376">
                <a:moveTo>
                  <a:pt x="0" y="0"/>
                </a:moveTo>
                <a:lnTo>
                  <a:pt x="7457376" y="0"/>
                </a:lnTo>
                <a:lnTo>
                  <a:pt x="7457376" y="6027920"/>
                </a:lnTo>
                <a:lnTo>
                  <a:pt x="0" y="6027920"/>
                </a:lnTo>
                <a:lnTo>
                  <a:pt x="0" y="0"/>
                </a:lnTo>
                <a:close/>
              </a:path>
            </a:pathLst>
          </a:custGeom>
          <a:blipFill rotWithShape="1">
            <a:blip r:embed="rId4">
              <a:alphaModFix/>
            </a:blip>
            <a:stretch>
              <a:fillRect b="0" l="0" r="0" t="0"/>
            </a:stretch>
          </a:blipFill>
          <a:ln>
            <a:noFill/>
          </a:ln>
        </p:spPr>
      </p:sp>
      <p:sp>
        <p:nvSpPr>
          <p:cNvPr id="445" name="Google Shape;445;p16"/>
          <p:cNvSpPr txBox="1"/>
          <p:nvPr/>
        </p:nvSpPr>
        <p:spPr>
          <a:xfrm>
            <a:off x="1077256" y="2789530"/>
            <a:ext cx="7079445" cy="666988"/>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1" i="0" lang="en-US" sz="3738" u="none" cap="none" strike="noStrike">
                <a:solidFill>
                  <a:srgbClr val="761E1E"/>
                </a:solidFill>
                <a:latin typeface="Poppins Black"/>
                <a:ea typeface="Poppins Black"/>
                <a:cs typeface="Poppins Black"/>
                <a:sym typeface="Poppins Black"/>
              </a:rPr>
              <a:t>GetArticleInformation class</a:t>
            </a:r>
            <a:endParaRPr/>
          </a:p>
        </p:txBody>
      </p:sp>
      <p:sp>
        <p:nvSpPr>
          <p:cNvPr id="446" name="Google Shape;446;p16"/>
          <p:cNvSpPr txBox="1"/>
          <p:nvPr/>
        </p:nvSpPr>
        <p:spPr>
          <a:xfrm>
            <a:off x="342025" y="4040625"/>
            <a:ext cx="8291400" cy="3347700"/>
          </a:xfrm>
          <a:prstGeom prst="rect">
            <a:avLst/>
          </a:prstGeom>
          <a:noFill/>
          <a:ln>
            <a:noFill/>
          </a:ln>
        </p:spPr>
        <p:txBody>
          <a:bodyPr anchorCtr="0" anchor="t" bIns="0" lIns="0" spcFirstLastPara="1" rIns="0" wrap="square" tIns="0">
            <a:spAutoFit/>
          </a:bodyPr>
          <a:lstStyle/>
          <a:p>
            <a:pPr indent="-186055" lvl="1" marL="410209" marR="0" rtl="0" algn="l">
              <a:lnSpc>
                <a:spcPct val="140021"/>
              </a:lnSpc>
              <a:spcBef>
                <a:spcPts val="0"/>
              </a:spcBef>
              <a:spcAft>
                <a:spcPts val="0"/>
              </a:spcAft>
              <a:buClr>
                <a:srgbClr val="FFFFFF"/>
              </a:buClr>
              <a:buSzPts val="1599"/>
              <a:buFont typeface="Arial"/>
              <a:buChar char="•"/>
            </a:pPr>
            <a:r>
              <a:rPr b="1" i="0" lang="en-US" sz="1599" u="none" cap="none" strike="noStrike">
                <a:solidFill>
                  <a:srgbClr val="FFFFFF"/>
                </a:solidFill>
                <a:latin typeface="Poppins"/>
                <a:ea typeface="Poppins"/>
                <a:cs typeface="Poppins"/>
                <a:sym typeface="Poppins"/>
              </a:rPr>
              <a:t>This class serves as a base for implementing article-specific information retrieval classes.</a:t>
            </a:r>
            <a:endParaRPr sz="1100"/>
          </a:p>
          <a:p>
            <a:pPr indent="-186055" lvl="1" marL="410209" marR="0" rtl="0" algn="l">
              <a:lnSpc>
                <a:spcPct val="140021"/>
              </a:lnSpc>
              <a:spcBef>
                <a:spcPts val="0"/>
              </a:spcBef>
              <a:spcAft>
                <a:spcPts val="0"/>
              </a:spcAft>
              <a:buClr>
                <a:srgbClr val="FFFFFF"/>
              </a:buClr>
              <a:buSzPts val="1599"/>
              <a:buFont typeface="Arial"/>
              <a:buChar char="•"/>
            </a:pPr>
            <a:r>
              <a:rPr b="1" i="0" lang="en-US" sz="1599" u="none" cap="none" strike="noStrike">
                <a:solidFill>
                  <a:srgbClr val="FFFFFF"/>
                </a:solidFill>
                <a:latin typeface="Poppins"/>
                <a:ea typeface="Poppins"/>
                <a:cs typeface="Poppins"/>
                <a:sym typeface="Poppins"/>
              </a:rPr>
              <a:t>It demonstrates the use of abstraction by defining a common interface and abstract methods that subclasses need to override.</a:t>
            </a:r>
            <a:endParaRPr sz="1100"/>
          </a:p>
          <a:p>
            <a:pPr indent="-186055" lvl="1" marL="410209" marR="0" rtl="0" algn="l">
              <a:lnSpc>
                <a:spcPct val="140021"/>
              </a:lnSpc>
              <a:spcBef>
                <a:spcPts val="0"/>
              </a:spcBef>
              <a:spcAft>
                <a:spcPts val="0"/>
              </a:spcAft>
              <a:buClr>
                <a:srgbClr val="FFFFFF"/>
              </a:buClr>
              <a:buSzPts val="1599"/>
              <a:buFont typeface="Arial"/>
              <a:buChar char="•"/>
            </a:pPr>
            <a:r>
              <a:rPr b="1" i="0" lang="en-US" sz="1599" u="none" cap="none" strike="noStrike">
                <a:solidFill>
                  <a:srgbClr val="FFFFFF"/>
                </a:solidFill>
                <a:latin typeface="Poppins"/>
                <a:ea typeface="Poppins"/>
                <a:cs typeface="Poppins"/>
                <a:sym typeface="Poppins"/>
              </a:rPr>
              <a:t>The class defines abstract methods for retrieving information such as URL, picture link, category, author, creation date, content, title, website source, type, and reference links. This allows subclasses to provide specific implementations based on the article source they are designed for.</a:t>
            </a:r>
            <a:endParaRPr sz="1100"/>
          </a:p>
          <a:p>
            <a:pPr indent="-186055" lvl="1" marL="410209" marR="0" rtl="0" algn="l">
              <a:lnSpc>
                <a:spcPct val="140021"/>
              </a:lnSpc>
              <a:spcBef>
                <a:spcPts val="0"/>
              </a:spcBef>
              <a:spcAft>
                <a:spcPts val="0"/>
              </a:spcAft>
              <a:buClr>
                <a:srgbClr val="FFFFFF"/>
              </a:buClr>
              <a:buSzPts val="1599"/>
              <a:buFont typeface="Arial"/>
              <a:buChar char="•"/>
            </a:pPr>
            <a:r>
              <a:rPr b="1" i="0" lang="en-US" sz="1599" u="none" cap="none" strike="noStrike">
                <a:solidFill>
                  <a:srgbClr val="FFFFFF"/>
                </a:solidFill>
                <a:latin typeface="Poppins"/>
                <a:ea typeface="Poppins"/>
                <a:cs typeface="Poppins"/>
                <a:sym typeface="Poppins"/>
              </a:rPr>
              <a:t>The class provides the interface for retrieving article information, allowing for polymorphic behavior when working with different article sources.</a:t>
            </a:r>
            <a:endParaRPr sz="1100"/>
          </a:p>
        </p:txBody>
      </p:sp>
      <p:sp>
        <p:nvSpPr>
          <p:cNvPr id="447" name="Google Shape;447;p16"/>
          <p:cNvSpPr txBox="1"/>
          <p:nvPr/>
        </p:nvSpPr>
        <p:spPr>
          <a:xfrm>
            <a:off x="4958195" y="502720"/>
            <a:ext cx="8371610" cy="1107849"/>
          </a:xfrm>
          <a:prstGeom prst="rect">
            <a:avLst/>
          </a:prstGeom>
          <a:noFill/>
          <a:ln>
            <a:noFill/>
          </a:ln>
        </p:spPr>
        <p:txBody>
          <a:bodyPr anchorCtr="0" anchor="t" bIns="0" lIns="0" spcFirstLastPara="1" rIns="0" wrap="square" tIns="0">
            <a:spAutoFit/>
          </a:bodyPr>
          <a:lstStyle/>
          <a:p>
            <a:pPr indent="0" lvl="0" marL="0" marR="0" rtl="0" algn="ctr">
              <a:lnSpc>
                <a:spcPct val="121997"/>
              </a:lnSpc>
              <a:spcBef>
                <a:spcPts val="0"/>
              </a:spcBef>
              <a:spcAft>
                <a:spcPts val="0"/>
              </a:spcAft>
              <a:buNone/>
            </a:pPr>
            <a:r>
              <a:rPr b="1" i="0" lang="en-US" sz="6878" u="none" cap="none" strike="noStrike">
                <a:solidFill>
                  <a:srgbClr val="AF0000"/>
                </a:solidFill>
                <a:latin typeface="Poppins Black"/>
                <a:ea typeface="Poppins Black"/>
                <a:cs typeface="Poppins Black"/>
                <a:sym typeface="Poppins Black"/>
              </a:rPr>
              <a:t>Crawler package</a:t>
            </a:r>
            <a:endParaRPr/>
          </a:p>
        </p:txBody>
      </p:sp>
      <p:pic>
        <p:nvPicPr>
          <p:cNvPr id="448" name="Google Shape;448;p16"/>
          <p:cNvPicPr preferRelativeResize="0"/>
          <p:nvPr/>
        </p:nvPicPr>
        <p:blipFill>
          <a:blip r:embed="rId5">
            <a:alphaModFix/>
          </a:blip>
          <a:stretch>
            <a:fillRect/>
          </a:stretch>
        </p:blipFill>
        <p:spPr>
          <a:xfrm>
            <a:off x="9987300" y="2129550"/>
            <a:ext cx="7457401" cy="5704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7"/>
          <p:cNvSpPr txBox="1"/>
          <p:nvPr/>
        </p:nvSpPr>
        <p:spPr>
          <a:xfrm>
            <a:off x="1061006" y="360661"/>
            <a:ext cx="11046656" cy="162730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9060" u="none" cap="none" strike="noStrike">
                <a:solidFill>
                  <a:srgbClr val="AF0000"/>
                </a:solidFill>
                <a:latin typeface="Poppins Black"/>
                <a:ea typeface="Poppins Black"/>
                <a:cs typeface="Poppins Black"/>
                <a:sym typeface="Poppins Black"/>
              </a:rPr>
              <a:t>BCNArticle class</a:t>
            </a:r>
            <a:endParaRPr/>
          </a:p>
        </p:txBody>
      </p:sp>
      <p:sp>
        <p:nvSpPr>
          <p:cNvPr id="454" name="Google Shape;454;p17"/>
          <p:cNvSpPr/>
          <p:nvPr/>
        </p:nvSpPr>
        <p:spPr>
          <a:xfrm rot="-515362">
            <a:off x="11466915" y="-152322"/>
            <a:ext cx="6537756" cy="10287000"/>
          </a:xfrm>
          <a:custGeom>
            <a:rect b="b" l="l" r="r" t="t"/>
            <a:pathLst>
              <a:path extrusionOk="0" h="9245600" w="5875909">
                <a:moveTo>
                  <a:pt x="4207891" y="0"/>
                </a:moveTo>
                <a:lnTo>
                  <a:pt x="0" y="7679309"/>
                </a:lnTo>
                <a:lnTo>
                  <a:pt x="855091" y="9245600"/>
                </a:lnTo>
                <a:lnTo>
                  <a:pt x="5875909" y="9245600"/>
                </a:lnTo>
                <a:lnTo>
                  <a:pt x="5875909" y="0"/>
                </a:lnTo>
                <a:close/>
              </a:path>
            </a:pathLst>
          </a:custGeom>
          <a:solidFill>
            <a:srgbClr val="BF0000"/>
          </a:solidFill>
          <a:ln cap="flat" cmpd="sng" w="12700">
            <a:solidFill>
              <a:srgbClr val="000000"/>
            </a:solidFill>
            <a:prstDash val="solid"/>
            <a:round/>
            <a:headEnd len="sm" w="sm" type="none"/>
            <a:tailEnd len="sm" w="sm" type="none"/>
          </a:ln>
        </p:spPr>
      </p:sp>
      <p:sp>
        <p:nvSpPr>
          <p:cNvPr id="455" name="Google Shape;455;p17"/>
          <p:cNvSpPr/>
          <p:nvPr/>
        </p:nvSpPr>
        <p:spPr>
          <a:xfrm rot="-515362">
            <a:off x="12839190" y="-359599"/>
            <a:ext cx="6537756" cy="10287000"/>
          </a:xfrm>
          <a:custGeom>
            <a:rect b="b" l="l" r="r" t="t"/>
            <a:pathLst>
              <a:path extrusionOk="0" h="9245600" w="5875909">
                <a:moveTo>
                  <a:pt x="4207891" y="0"/>
                </a:moveTo>
                <a:lnTo>
                  <a:pt x="0" y="7679309"/>
                </a:lnTo>
                <a:lnTo>
                  <a:pt x="855091" y="9245600"/>
                </a:lnTo>
                <a:lnTo>
                  <a:pt x="5875909" y="9245600"/>
                </a:lnTo>
                <a:lnTo>
                  <a:pt x="5875909" y="0"/>
                </a:lnTo>
                <a:close/>
              </a:path>
            </a:pathLst>
          </a:custGeom>
          <a:blipFill rotWithShape="1">
            <a:blip r:embed="rId3">
              <a:alphaModFix/>
            </a:blip>
            <a:stretch>
              <a:fillRect b="0" l="-111122" r="-25032" t="0"/>
            </a:stretch>
          </a:blipFill>
          <a:ln>
            <a:noFill/>
          </a:ln>
        </p:spPr>
      </p:sp>
      <p:sp>
        <p:nvSpPr>
          <p:cNvPr id="456" name="Google Shape;456;p17"/>
          <p:cNvSpPr/>
          <p:nvPr/>
        </p:nvSpPr>
        <p:spPr>
          <a:xfrm>
            <a:off x="1061006" y="7610694"/>
            <a:ext cx="2049780" cy="1916544"/>
          </a:xfrm>
          <a:custGeom>
            <a:rect b="b" l="l" r="r" t="t"/>
            <a:pathLst>
              <a:path extrusionOk="0" h="1916544" w="2049780">
                <a:moveTo>
                  <a:pt x="0" y="0"/>
                </a:moveTo>
                <a:lnTo>
                  <a:pt x="2049780" y="0"/>
                </a:lnTo>
                <a:lnTo>
                  <a:pt x="2049780" y="1916544"/>
                </a:lnTo>
                <a:lnTo>
                  <a:pt x="0" y="1916544"/>
                </a:lnTo>
                <a:lnTo>
                  <a:pt x="0" y="0"/>
                </a:lnTo>
                <a:close/>
              </a:path>
            </a:pathLst>
          </a:custGeom>
          <a:blipFill rotWithShape="1">
            <a:blip r:embed="rId4">
              <a:alphaModFix/>
            </a:blip>
            <a:stretch>
              <a:fillRect b="0" l="0" r="0" t="0"/>
            </a:stretch>
          </a:blipFill>
          <a:ln>
            <a:noFill/>
          </a:ln>
        </p:spPr>
      </p:sp>
      <p:sp>
        <p:nvSpPr>
          <p:cNvPr id="457" name="Google Shape;457;p17"/>
          <p:cNvSpPr txBox="1"/>
          <p:nvPr/>
        </p:nvSpPr>
        <p:spPr>
          <a:xfrm>
            <a:off x="1028700" y="2948781"/>
            <a:ext cx="11078961" cy="4799350"/>
          </a:xfrm>
          <a:prstGeom prst="rect">
            <a:avLst/>
          </a:prstGeom>
          <a:noFill/>
          <a:ln>
            <a:noFill/>
          </a:ln>
        </p:spPr>
        <p:txBody>
          <a:bodyPr anchorCtr="0" anchor="t" bIns="0" lIns="0" spcFirstLastPara="1" rIns="0" wrap="square" tIns="0">
            <a:spAutoFit/>
          </a:bodyPr>
          <a:lstStyle/>
          <a:p>
            <a:pPr indent="-248199" lvl="1" marL="496401" marR="0" rtl="0" algn="l">
              <a:lnSpc>
                <a:spcPct val="139973"/>
              </a:lnSpc>
              <a:spcBef>
                <a:spcPts val="0"/>
              </a:spcBef>
              <a:spcAft>
                <a:spcPts val="0"/>
              </a:spcAft>
              <a:buClr>
                <a:srgbClr val="000000"/>
              </a:buClr>
              <a:buSzPts val="2299"/>
              <a:buFont typeface="Arial"/>
              <a:buChar char="•"/>
            </a:pPr>
            <a:r>
              <a:rPr b="0" i="0" lang="en-US" sz="2299" u="none" cap="none" strike="noStrike">
                <a:solidFill>
                  <a:srgbClr val="000000"/>
                </a:solidFill>
                <a:latin typeface="Poppins Medium"/>
                <a:ea typeface="Poppins Medium"/>
                <a:cs typeface="Poppins Medium"/>
                <a:sym typeface="Poppins Medium"/>
              </a:rPr>
              <a:t>The class represents an article retrieved from the BCN website.</a:t>
            </a:r>
            <a:endParaRPr/>
          </a:p>
          <a:p>
            <a:pPr indent="-248199" lvl="1" marL="496401" marR="0" rtl="0" algn="l">
              <a:lnSpc>
                <a:spcPct val="139973"/>
              </a:lnSpc>
              <a:spcBef>
                <a:spcPts val="0"/>
              </a:spcBef>
              <a:spcAft>
                <a:spcPts val="0"/>
              </a:spcAft>
              <a:buClr>
                <a:srgbClr val="000000"/>
              </a:buClr>
              <a:buSzPts val="2299"/>
              <a:buFont typeface="Arial"/>
              <a:buChar char="•"/>
            </a:pPr>
            <a:r>
              <a:rPr b="0" i="0" lang="en-US" sz="2299" u="none" cap="none" strike="noStrike">
                <a:solidFill>
                  <a:srgbClr val="000000"/>
                </a:solidFill>
                <a:latin typeface="Poppins Medium"/>
                <a:ea typeface="Poppins Medium"/>
                <a:cs typeface="Poppins Medium"/>
                <a:sym typeface="Poppins Medium"/>
              </a:rPr>
              <a:t>It extends the GetArticleInformation class, showcasing the use of inheritance. By extending the base class, BCNArticle inherits its attributes and methods, allowing code reusability.</a:t>
            </a:r>
            <a:endParaRPr/>
          </a:p>
          <a:p>
            <a:pPr indent="-248199" lvl="1" marL="496401" marR="0" rtl="0" algn="l">
              <a:lnSpc>
                <a:spcPct val="139973"/>
              </a:lnSpc>
              <a:spcBef>
                <a:spcPts val="0"/>
              </a:spcBef>
              <a:spcAft>
                <a:spcPts val="0"/>
              </a:spcAft>
              <a:buClr>
                <a:srgbClr val="000000"/>
              </a:buClr>
              <a:buSzPts val="2299"/>
              <a:buFont typeface="Arial"/>
              <a:buChar char="•"/>
            </a:pPr>
            <a:r>
              <a:rPr b="0" i="0" lang="en-US" sz="2299" u="none" cap="none" strike="noStrike">
                <a:solidFill>
                  <a:srgbClr val="000000"/>
                </a:solidFill>
                <a:latin typeface="Poppins Medium"/>
                <a:ea typeface="Poppins Medium"/>
                <a:cs typeface="Poppins Medium"/>
                <a:sym typeface="Poppins Medium"/>
              </a:rPr>
              <a:t>The class provides specific implementations for methods defined in the base class to extract information specific to BCN articles, such as type, category, author, creation date, content, and reference links.</a:t>
            </a:r>
            <a:endParaRPr/>
          </a:p>
          <a:p>
            <a:pPr indent="-248199" lvl="1" marL="496401" marR="0" rtl="0" algn="l">
              <a:lnSpc>
                <a:spcPct val="139973"/>
              </a:lnSpc>
              <a:spcBef>
                <a:spcPts val="0"/>
              </a:spcBef>
              <a:spcAft>
                <a:spcPts val="0"/>
              </a:spcAft>
              <a:buClr>
                <a:srgbClr val="000000"/>
              </a:buClr>
              <a:buSzPts val="2299"/>
              <a:buFont typeface="Arial"/>
              <a:buChar char="•"/>
            </a:pPr>
            <a:r>
              <a:rPr b="0" i="0" lang="en-US" sz="2299" u="none" cap="none" strike="noStrike">
                <a:solidFill>
                  <a:srgbClr val="000000"/>
                </a:solidFill>
                <a:latin typeface="Poppins Medium"/>
                <a:ea typeface="Poppins Medium"/>
                <a:cs typeface="Poppins Medium"/>
                <a:sym typeface="Poppins Medium"/>
              </a:rPr>
              <a:t>BCNArticle also defines methods to retrieve the website source and the article’s picture link.</a:t>
            </a:r>
            <a:endParaRPr/>
          </a:p>
          <a:p>
            <a:pPr indent="0" lvl="0" marL="0" marR="0" rtl="0" algn="l">
              <a:lnSpc>
                <a:spcPct val="139973"/>
              </a:lnSpc>
              <a:spcBef>
                <a:spcPts val="0"/>
              </a:spcBef>
              <a:spcAft>
                <a:spcPts val="0"/>
              </a:spcAft>
              <a:buNone/>
            </a:pPr>
            <a:r>
              <a:t/>
            </a:r>
            <a:endParaRPr b="0" i="0" sz="2299" u="none" cap="none" strike="noStrike">
              <a:solidFill>
                <a:srgbClr val="000000"/>
              </a:solidFill>
              <a:latin typeface="Poppins Medium"/>
              <a:ea typeface="Poppins Medium"/>
              <a:cs typeface="Poppins Medium"/>
              <a:sym typeface="Poppins Medium"/>
            </a:endParaRPr>
          </a:p>
          <a:p>
            <a:pPr indent="0" lvl="0" marL="0" marR="0" rtl="0" algn="l">
              <a:lnSpc>
                <a:spcPct val="139973"/>
              </a:lnSpc>
              <a:spcBef>
                <a:spcPts val="0"/>
              </a:spcBef>
              <a:spcAft>
                <a:spcPts val="0"/>
              </a:spcAft>
              <a:buNone/>
            </a:pPr>
            <a:r>
              <a:t/>
            </a:r>
            <a:endParaRPr b="0" i="0" sz="2299" u="none" cap="none" strike="noStrike">
              <a:solidFill>
                <a:srgbClr val="000000"/>
              </a:solidFill>
              <a:latin typeface="Poppins Medium"/>
              <a:ea typeface="Poppins Medium"/>
              <a:cs typeface="Poppins Medium"/>
              <a:sym typeface="Poppins Medium"/>
            </a:endParaRPr>
          </a:p>
          <a:p>
            <a:pPr indent="0" lvl="0" marL="0" marR="0" rtl="0" algn="l">
              <a:lnSpc>
                <a:spcPct val="139973"/>
              </a:lnSpc>
              <a:spcBef>
                <a:spcPts val="0"/>
              </a:spcBef>
              <a:spcAft>
                <a:spcPts val="0"/>
              </a:spcAft>
              <a:buNone/>
            </a:pPr>
            <a:r>
              <a:t/>
            </a:r>
            <a:endParaRPr b="0" i="0" sz="2299" u="none" cap="none" strike="noStrike">
              <a:solidFill>
                <a:srgbClr val="000000"/>
              </a:solidFill>
              <a:latin typeface="Poppins Medium"/>
              <a:ea typeface="Poppins Medium"/>
              <a:cs typeface="Poppins Medium"/>
              <a:sym typeface="Poppins Medium"/>
            </a:endParaRPr>
          </a:p>
        </p:txBody>
      </p:sp>
      <p:grpSp>
        <p:nvGrpSpPr>
          <p:cNvPr id="458" name="Google Shape;458;p17"/>
          <p:cNvGrpSpPr/>
          <p:nvPr/>
        </p:nvGrpSpPr>
        <p:grpSpPr>
          <a:xfrm rot="1203196">
            <a:off x="14511962" y="-846789"/>
            <a:ext cx="7214136" cy="13851720"/>
            <a:chOff x="0" y="-38100"/>
            <a:chExt cx="1900019" cy="3648190"/>
          </a:xfrm>
        </p:grpSpPr>
        <p:sp>
          <p:nvSpPr>
            <p:cNvPr id="459" name="Google Shape;459;p17"/>
            <p:cNvSpPr/>
            <p:nvPr/>
          </p:nvSpPr>
          <p:spPr>
            <a:xfrm>
              <a:off x="0" y="0"/>
              <a:ext cx="1900019" cy="3610090"/>
            </a:xfrm>
            <a:custGeom>
              <a:rect b="b" l="l" r="r" t="t"/>
              <a:pathLst>
                <a:path extrusionOk="0" h="3610090" w="1900019">
                  <a:moveTo>
                    <a:pt x="0" y="0"/>
                  </a:moveTo>
                  <a:lnTo>
                    <a:pt x="1900019" y="0"/>
                  </a:lnTo>
                  <a:lnTo>
                    <a:pt x="1900019" y="3610090"/>
                  </a:lnTo>
                  <a:lnTo>
                    <a:pt x="0" y="3610090"/>
                  </a:lnTo>
                  <a:close/>
                </a:path>
              </a:pathLst>
            </a:custGeom>
            <a:solidFill>
              <a:srgbClr val="960404"/>
            </a:solidFill>
            <a:ln>
              <a:noFill/>
            </a:ln>
          </p:spPr>
        </p:sp>
        <p:sp>
          <p:nvSpPr>
            <p:cNvPr id="460" name="Google Shape;460;p17"/>
            <p:cNvSpPr txBox="1"/>
            <p:nvPr/>
          </p:nvSpPr>
          <p:spPr>
            <a:xfrm>
              <a:off x="0" y="-38100"/>
              <a:ext cx="1900019" cy="364819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8"/>
          <p:cNvSpPr/>
          <p:nvPr/>
        </p:nvSpPr>
        <p:spPr>
          <a:xfrm>
            <a:off x="8605568" y="2138592"/>
            <a:ext cx="9172368" cy="7283705"/>
          </a:xfrm>
          <a:custGeom>
            <a:rect b="b" l="l" r="r" t="t"/>
            <a:pathLst>
              <a:path extrusionOk="0" h="7283705" w="9172368">
                <a:moveTo>
                  <a:pt x="0" y="0"/>
                </a:moveTo>
                <a:lnTo>
                  <a:pt x="9172368" y="0"/>
                </a:lnTo>
                <a:lnTo>
                  <a:pt x="9172368" y="7283705"/>
                </a:lnTo>
                <a:lnTo>
                  <a:pt x="0" y="7283705"/>
                </a:lnTo>
                <a:lnTo>
                  <a:pt x="0" y="0"/>
                </a:lnTo>
                <a:close/>
              </a:path>
            </a:pathLst>
          </a:custGeom>
          <a:blipFill rotWithShape="1">
            <a:blip r:embed="rId3">
              <a:alphaModFix/>
            </a:blip>
            <a:stretch>
              <a:fillRect b="0" l="0" r="0" t="0"/>
            </a:stretch>
          </a:blipFill>
          <a:ln>
            <a:noFill/>
          </a:ln>
        </p:spPr>
      </p:sp>
      <p:grpSp>
        <p:nvGrpSpPr>
          <p:cNvPr id="466" name="Google Shape;466;p18"/>
          <p:cNvGrpSpPr/>
          <p:nvPr/>
        </p:nvGrpSpPr>
        <p:grpSpPr>
          <a:xfrm>
            <a:off x="-768637" y="8963038"/>
            <a:ext cx="11097805" cy="3444721"/>
            <a:chOff x="0" y="-38100"/>
            <a:chExt cx="1432039" cy="444500"/>
          </a:xfrm>
        </p:grpSpPr>
        <p:sp>
          <p:nvSpPr>
            <p:cNvPr id="467" name="Google Shape;467;p18"/>
            <p:cNvSpPr/>
            <p:nvPr/>
          </p:nvSpPr>
          <p:spPr>
            <a:xfrm>
              <a:off x="0" y="0"/>
              <a:ext cx="1432039" cy="406400"/>
            </a:xfrm>
            <a:custGeom>
              <a:rect b="b" l="l" r="r" t="t"/>
              <a:pathLst>
                <a:path extrusionOk="0" h="406400" w="1432039">
                  <a:moveTo>
                    <a:pt x="1228839" y="0"/>
                  </a:moveTo>
                  <a:lnTo>
                    <a:pt x="0" y="0"/>
                  </a:lnTo>
                  <a:lnTo>
                    <a:pt x="0" y="406400"/>
                  </a:lnTo>
                  <a:lnTo>
                    <a:pt x="1228839" y="406400"/>
                  </a:lnTo>
                  <a:lnTo>
                    <a:pt x="1432039" y="203200"/>
                  </a:lnTo>
                  <a:lnTo>
                    <a:pt x="1228839" y="0"/>
                  </a:lnTo>
                  <a:close/>
                </a:path>
              </a:pathLst>
            </a:custGeom>
            <a:solidFill>
              <a:srgbClr val="AF0000"/>
            </a:solidFill>
            <a:ln>
              <a:noFill/>
            </a:ln>
          </p:spPr>
        </p:sp>
        <p:sp>
          <p:nvSpPr>
            <p:cNvPr id="468" name="Google Shape;468;p18"/>
            <p:cNvSpPr txBox="1"/>
            <p:nvPr/>
          </p:nvSpPr>
          <p:spPr>
            <a:xfrm>
              <a:off x="0" y="-38100"/>
              <a:ext cx="1317739"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9" name="Google Shape;469;p18"/>
          <p:cNvGrpSpPr/>
          <p:nvPr/>
        </p:nvGrpSpPr>
        <p:grpSpPr>
          <a:xfrm>
            <a:off x="-1349540" y="8417009"/>
            <a:ext cx="6298918" cy="3444721"/>
            <a:chOff x="0" y="-38100"/>
            <a:chExt cx="812800" cy="444500"/>
          </a:xfrm>
        </p:grpSpPr>
        <p:sp>
          <p:nvSpPr>
            <p:cNvPr id="470" name="Google Shape;470;p18"/>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close/>
                </a:path>
              </a:pathLst>
            </a:custGeom>
            <a:solidFill>
              <a:srgbClr val="A20E20"/>
            </a:solidFill>
            <a:ln>
              <a:noFill/>
            </a:ln>
          </p:spPr>
        </p:sp>
        <p:sp>
          <p:nvSpPr>
            <p:cNvPr id="471" name="Google Shape;471;p18"/>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2" name="Google Shape;472;p18"/>
          <p:cNvSpPr txBox="1"/>
          <p:nvPr/>
        </p:nvSpPr>
        <p:spPr>
          <a:xfrm>
            <a:off x="466978" y="501900"/>
            <a:ext cx="13066500" cy="139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9060" u="none" cap="none" strike="noStrike">
                <a:solidFill>
                  <a:srgbClr val="AF0000"/>
                </a:solidFill>
                <a:latin typeface="Poppins Black"/>
                <a:ea typeface="Poppins Black"/>
                <a:cs typeface="Poppins Black"/>
                <a:sym typeface="Poppins Black"/>
              </a:rPr>
              <a:t>BCNMain class</a:t>
            </a:r>
            <a:endParaRPr/>
          </a:p>
        </p:txBody>
      </p:sp>
      <p:sp>
        <p:nvSpPr>
          <p:cNvPr id="473" name="Google Shape;473;p18"/>
          <p:cNvSpPr txBox="1"/>
          <p:nvPr/>
        </p:nvSpPr>
        <p:spPr>
          <a:xfrm>
            <a:off x="466969" y="2757151"/>
            <a:ext cx="7981314" cy="3871140"/>
          </a:xfrm>
          <a:prstGeom prst="rect">
            <a:avLst/>
          </a:prstGeom>
          <a:noFill/>
          <a:ln>
            <a:noFill/>
          </a:ln>
        </p:spPr>
        <p:txBody>
          <a:bodyPr anchorCtr="0" anchor="t" bIns="0" lIns="0" spcFirstLastPara="1" rIns="0" wrap="square" tIns="0">
            <a:spAutoFit/>
          </a:bodyPr>
          <a:lstStyle/>
          <a:p>
            <a:pPr indent="-262195" lvl="1" marL="524389" marR="0" rtl="0" algn="l">
              <a:lnSpc>
                <a:spcPct val="140032"/>
              </a:lnSpc>
              <a:spcBef>
                <a:spcPts val="0"/>
              </a:spcBef>
              <a:spcAft>
                <a:spcPts val="0"/>
              </a:spcAft>
              <a:buClr>
                <a:srgbClr val="000000"/>
              </a:buClr>
              <a:buSzPts val="2428"/>
              <a:buFont typeface="Arial"/>
              <a:buChar char="•"/>
            </a:pPr>
            <a:r>
              <a:rPr b="0" i="0" lang="en-US" sz="2428" u="none" cap="none" strike="noStrike">
                <a:solidFill>
                  <a:srgbClr val="000000"/>
                </a:solidFill>
                <a:latin typeface="Poppins Medium"/>
                <a:ea typeface="Poppins Medium"/>
                <a:cs typeface="Poppins Medium"/>
                <a:sym typeface="Poppins Medium"/>
              </a:rPr>
              <a:t>The BCNMain class serves as the entry point of the program and is responsible for crawling articles from the BCN website.</a:t>
            </a:r>
            <a:endParaRPr/>
          </a:p>
          <a:p>
            <a:pPr indent="-262195" lvl="1" marL="524389" marR="0" rtl="0" algn="l">
              <a:lnSpc>
                <a:spcPct val="140032"/>
              </a:lnSpc>
              <a:spcBef>
                <a:spcPts val="0"/>
              </a:spcBef>
              <a:spcAft>
                <a:spcPts val="0"/>
              </a:spcAft>
              <a:buClr>
                <a:srgbClr val="000000"/>
              </a:buClr>
              <a:buSzPts val="2428"/>
              <a:buFont typeface="Arial"/>
              <a:buChar char="•"/>
            </a:pPr>
            <a:r>
              <a:rPr b="0" i="0" lang="en-US" sz="2428" u="none" cap="none" strike="noStrike">
                <a:solidFill>
                  <a:srgbClr val="000000"/>
                </a:solidFill>
                <a:latin typeface="Poppins Medium"/>
                <a:ea typeface="Poppins Medium"/>
                <a:cs typeface="Poppins Medium"/>
                <a:sym typeface="Poppins Medium"/>
              </a:rPr>
              <a:t>It demonstrates the use of composition by utilizing instances of the BCNArticle and Blog classes to retrieve and process individual articles.</a:t>
            </a:r>
            <a:endParaRPr/>
          </a:p>
          <a:p>
            <a:pPr indent="-262195" lvl="1" marL="524389" marR="0" rtl="0" algn="l">
              <a:lnSpc>
                <a:spcPct val="140032"/>
              </a:lnSpc>
              <a:spcBef>
                <a:spcPts val="0"/>
              </a:spcBef>
              <a:spcAft>
                <a:spcPts val="0"/>
              </a:spcAft>
              <a:buClr>
                <a:srgbClr val="000000"/>
              </a:buClr>
              <a:buSzPts val="2428"/>
              <a:buFont typeface="Arial"/>
              <a:buChar char="•"/>
            </a:pPr>
            <a:r>
              <a:rPr b="0" i="0" lang="en-US" sz="2428" u="none" cap="none" strike="noStrike">
                <a:solidFill>
                  <a:srgbClr val="000000"/>
                </a:solidFill>
                <a:latin typeface="Poppins"/>
                <a:ea typeface="Poppins"/>
                <a:cs typeface="Poppins"/>
                <a:sym typeface="Poppins"/>
              </a:rPr>
              <a:t>It utilizes the Jsoup library to fetch article information from the BCN website</a:t>
            </a:r>
            <a:endParaRPr/>
          </a:p>
        </p:txBody>
      </p:sp>
      <p:pic>
        <p:nvPicPr>
          <p:cNvPr id="474" name="Google Shape;474;p18"/>
          <p:cNvPicPr preferRelativeResize="0"/>
          <p:nvPr/>
        </p:nvPicPr>
        <p:blipFill>
          <a:blip r:embed="rId4">
            <a:alphaModFix/>
          </a:blip>
          <a:stretch>
            <a:fillRect/>
          </a:stretch>
        </p:blipFill>
        <p:spPr>
          <a:xfrm>
            <a:off x="8413725" y="2004300"/>
            <a:ext cx="9364201" cy="6278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pSp>
        <p:nvGrpSpPr>
          <p:cNvPr id="479" name="Google Shape;479;p19"/>
          <p:cNvGrpSpPr/>
          <p:nvPr/>
        </p:nvGrpSpPr>
        <p:grpSpPr>
          <a:xfrm>
            <a:off x="5802667" y="2902912"/>
            <a:ext cx="6682667" cy="741152"/>
            <a:chOff x="0" y="-38100"/>
            <a:chExt cx="1849073" cy="205074"/>
          </a:xfrm>
        </p:grpSpPr>
        <p:sp>
          <p:nvSpPr>
            <p:cNvPr id="480" name="Google Shape;480;p19"/>
            <p:cNvSpPr/>
            <p:nvPr/>
          </p:nvSpPr>
          <p:spPr>
            <a:xfrm>
              <a:off x="0" y="0"/>
              <a:ext cx="1849073" cy="166974"/>
            </a:xfrm>
            <a:custGeom>
              <a:rect b="b" l="l" r="r" t="t"/>
              <a:pathLst>
                <a:path extrusionOk="0" h="166974" w="1849073">
                  <a:moveTo>
                    <a:pt x="59084" y="0"/>
                  </a:moveTo>
                  <a:lnTo>
                    <a:pt x="1789989" y="0"/>
                  </a:lnTo>
                  <a:cubicBezTo>
                    <a:pt x="1805659" y="0"/>
                    <a:pt x="1820687" y="6225"/>
                    <a:pt x="1831768" y="17305"/>
                  </a:cubicBezTo>
                  <a:cubicBezTo>
                    <a:pt x="1842848" y="28386"/>
                    <a:pt x="1849073" y="43414"/>
                    <a:pt x="1849073" y="59084"/>
                  </a:cubicBezTo>
                  <a:lnTo>
                    <a:pt x="1849073" y="107891"/>
                  </a:lnTo>
                  <a:cubicBezTo>
                    <a:pt x="1849073" y="123561"/>
                    <a:pt x="1842848" y="138589"/>
                    <a:pt x="1831768" y="149669"/>
                  </a:cubicBezTo>
                  <a:cubicBezTo>
                    <a:pt x="1820687" y="160750"/>
                    <a:pt x="1805659" y="166974"/>
                    <a:pt x="1789989" y="166974"/>
                  </a:cubicBezTo>
                  <a:lnTo>
                    <a:pt x="59084" y="166974"/>
                  </a:lnTo>
                  <a:cubicBezTo>
                    <a:pt x="43414" y="166974"/>
                    <a:pt x="28386" y="160750"/>
                    <a:pt x="17305" y="149669"/>
                  </a:cubicBezTo>
                  <a:cubicBezTo>
                    <a:pt x="6225" y="138589"/>
                    <a:pt x="0" y="123561"/>
                    <a:pt x="0" y="107891"/>
                  </a:cubicBezTo>
                  <a:lnTo>
                    <a:pt x="0" y="59084"/>
                  </a:lnTo>
                  <a:cubicBezTo>
                    <a:pt x="0" y="43414"/>
                    <a:pt x="6225" y="28386"/>
                    <a:pt x="17305" y="17305"/>
                  </a:cubicBezTo>
                  <a:cubicBezTo>
                    <a:pt x="28386" y="6225"/>
                    <a:pt x="43414" y="0"/>
                    <a:pt x="59084" y="0"/>
                  </a:cubicBezTo>
                  <a:close/>
                </a:path>
              </a:pathLst>
            </a:custGeom>
            <a:solidFill>
              <a:srgbClr val="76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txBox="1"/>
            <p:nvPr/>
          </p:nvSpPr>
          <p:spPr>
            <a:xfrm>
              <a:off x="0" y="-38100"/>
              <a:ext cx="1849073" cy="205074"/>
            </a:xfrm>
            <a:prstGeom prst="rect">
              <a:avLst/>
            </a:prstGeom>
            <a:noFill/>
            <a:ln>
              <a:noFill/>
            </a:ln>
          </p:spPr>
          <p:txBody>
            <a:bodyPr anchorCtr="0" anchor="ctr" bIns="50800" lIns="50800" spcFirstLastPara="1" rIns="50800" wrap="square" tIns="50800">
              <a:noAutofit/>
            </a:bodyPr>
            <a:lstStyle/>
            <a:p>
              <a:pPr indent="0" lvl="0" marL="0" marR="0" rtl="0" algn="ctr">
                <a:lnSpc>
                  <a:spcPct val="140069"/>
                </a:lnSpc>
                <a:spcBef>
                  <a:spcPts val="0"/>
                </a:spcBef>
                <a:spcAft>
                  <a:spcPts val="0"/>
                </a:spcAft>
                <a:buNone/>
              </a:pPr>
              <a:r>
                <a:rPr b="0" i="0" lang="en-US" sz="2029" u="none" cap="none" strike="noStrike">
                  <a:solidFill>
                    <a:srgbClr val="FFFFFF"/>
                  </a:solidFill>
                  <a:latin typeface="Paytone One"/>
                  <a:ea typeface="Paytone One"/>
                  <a:cs typeface="Paytone One"/>
                  <a:sym typeface="Paytone One"/>
                </a:rPr>
                <a:t>Use 2 classes to call the API</a:t>
              </a:r>
              <a:endParaRPr/>
            </a:p>
          </p:txBody>
        </p:sp>
      </p:grpSp>
      <p:grpSp>
        <p:nvGrpSpPr>
          <p:cNvPr id="482" name="Google Shape;482;p19"/>
          <p:cNvGrpSpPr/>
          <p:nvPr/>
        </p:nvGrpSpPr>
        <p:grpSpPr>
          <a:xfrm>
            <a:off x="2963782" y="1459406"/>
            <a:ext cx="12360436" cy="1245746"/>
            <a:chOff x="0" y="-38100"/>
            <a:chExt cx="3420094" cy="344694"/>
          </a:xfrm>
        </p:grpSpPr>
        <p:sp>
          <p:nvSpPr>
            <p:cNvPr id="483" name="Google Shape;483;p19"/>
            <p:cNvSpPr/>
            <p:nvPr/>
          </p:nvSpPr>
          <p:spPr>
            <a:xfrm>
              <a:off x="0" y="0"/>
              <a:ext cx="3420094" cy="306594"/>
            </a:xfrm>
            <a:custGeom>
              <a:rect b="b" l="l" r="r" t="t"/>
              <a:pathLst>
                <a:path extrusionOk="0" h="306594" w="3420094">
                  <a:moveTo>
                    <a:pt x="31944" y="0"/>
                  </a:moveTo>
                  <a:lnTo>
                    <a:pt x="3388150" y="0"/>
                  </a:lnTo>
                  <a:cubicBezTo>
                    <a:pt x="3405792" y="0"/>
                    <a:pt x="3420094" y="14302"/>
                    <a:pt x="3420094" y="31944"/>
                  </a:cubicBezTo>
                  <a:lnTo>
                    <a:pt x="3420094" y="274650"/>
                  </a:lnTo>
                  <a:cubicBezTo>
                    <a:pt x="3420094" y="283122"/>
                    <a:pt x="3416729" y="291247"/>
                    <a:pt x="3410738" y="297238"/>
                  </a:cubicBezTo>
                  <a:cubicBezTo>
                    <a:pt x="3404747" y="303228"/>
                    <a:pt x="3396622" y="306594"/>
                    <a:pt x="3388150" y="306594"/>
                  </a:cubicBezTo>
                  <a:lnTo>
                    <a:pt x="31944" y="306594"/>
                  </a:lnTo>
                  <a:cubicBezTo>
                    <a:pt x="23472" y="306594"/>
                    <a:pt x="15347" y="303228"/>
                    <a:pt x="9356" y="297238"/>
                  </a:cubicBezTo>
                  <a:cubicBezTo>
                    <a:pt x="3365" y="291247"/>
                    <a:pt x="0" y="283122"/>
                    <a:pt x="0" y="274650"/>
                  </a:cubicBezTo>
                  <a:lnTo>
                    <a:pt x="0" y="31944"/>
                  </a:lnTo>
                  <a:cubicBezTo>
                    <a:pt x="0" y="23472"/>
                    <a:pt x="3365" y="15347"/>
                    <a:pt x="9356" y="9356"/>
                  </a:cubicBezTo>
                  <a:cubicBezTo>
                    <a:pt x="15347" y="3365"/>
                    <a:pt x="23472" y="0"/>
                    <a:pt x="31944" y="0"/>
                  </a:cubicBezTo>
                  <a:close/>
                </a:path>
              </a:pathLst>
            </a:custGeom>
            <a:solidFill>
              <a:srgbClr val="000000">
                <a:alpha val="0"/>
              </a:srgbClr>
            </a:solidFill>
            <a:ln cap="rnd" cmpd="sng" w="104775">
              <a:solidFill>
                <a:srgbClr val="76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txBox="1"/>
            <p:nvPr/>
          </p:nvSpPr>
          <p:spPr>
            <a:xfrm>
              <a:off x="0" y="-38100"/>
              <a:ext cx="3420094" cy="344694"/>
            </a:xfrm>
            <a:prstGeom prst="rect">
              <a:avLst/>
            </a:prstGeom>
            <a:noFill/>
            <a:ln>
              <a:noFill/>
            </a:ln>
          </p:spPr>
          <p:txBody>
            <a:bodyPr anchorCtr="0" anchor="ctr" bIns="50800" lIns="50800" spcFirstLastPara="1" rIns="50800" wrap="square" tIns="50800">
              <a:noAutofit/>
            </a:bodyPr>
            <a:lstStyle/>
            <a:p>
              <a:pPr indent="0" lvl="0" marL="0" marR="0" rtl="0" algn="ctr">
                <a:lnSpc>
                  <a:spcPct val="140072"/>
                </a:lnSpc>
                <a:spcBef>
                  <a:spcPts val="0"/>
                </a:spcBef>
                <a:spcAft>
                  <a:spcPts val="0"/>
                </a:spcAft>
                <a:buNone/>
              </a:pPr>
              <a:r>
                <a:rPr b="0" i="0" lang="en-US" sz="1929" u="none" cap="none" strike="noStrike">
                  <a:solidFill>
                    <a:srgbClr val="890A0A"/>
                  </a:solidFill>
                  <a:latin typeface="Paytone One"/>
                  <a:ea typeface="Paytone One"/>
                  <a:cs typeface="Paytone One"/>
                  <a:sym typeface="Paytone One"/>
                </a:rPr>
                <a:t>Using GUI is Java Swing - part of Java Foundation Classes (JFC), which provides a set of tools for creating graphical user interfaces (GUI) in Java applications.</a:t>
              </a:r>
              <a:endParaRPr/>
            </a:p>
          </p:txBody>
        </p:sp>
      </p:grpSp>
      <p:sp>
        <p:nvSpPr>
          <p:cNvPr id="485" name="Google Shape;485;p19"/>
          <p:cNvSpPr txBox="1"/>
          <p:nvPr/>
        </p:nvSpPr>
        <p:spPr>
          <a:xfrm>
            <a:off x="1583068" y="4475123"/>
            <a:ext cx="7257888" cy="2302829"/>
          </a:xfrm>
          <a:prstGeom prst="rect">
            <a:avLst/>
          </a:prstGeom>
          <a:noFill/>
          <a:ln>
            <a:noFill/>
          </a:ln>
        </p:spPr>
        <p:txBody>
          <a:bodyPr anchorCtr="0" anchor="t" bIns="0" lIns="0" spcFirstLastPara="1" rIns="0" wrap="square" tIns="0">
            <a:spAutoFit/>
          </a:bodyPr>
          <a:lstStyle/>
          <a:p>
            <a:pPr indent="-204015" lvl="1" marL="408030" marR="0" rtl="0" algn="l">
              <a:lnSpc>
                <a:spcPct val="140021"/>
              </a:lnSpc>
              <a:spcBef>
                <a:spcPts val="0"/>
              </a:spcBef>
              <a:spcAft>
                <a:spcPts val="0"/>
              </a:spcAft>
              <a:buClr>
                <a:srgbClr val="000000"/>
              </a:buClr>
              <a:buSzPts val="1889"/>
              <a:buFont typeface="Arial"/>
              <a:buChar char="•"/>
            </a:pPr>
            <a:r>
              <a:rPr b="0" i="0" lang="en-US" sz="1889" u="none" cap="none" strike="noStrike">
                <a:solidFill>
                  <a:srgbClr val="000000"/>
                </a:solidFill>
                <a:latin typeface="Asap Medium"/>
                <a:ea typeface="Asap Medium"/>
                <a:cs typeface="Asap Medium"/>
                <a:sym typeface="Asap Medium"/>
              </a:rPr>
              <a:t>This class serves as an activation for the 'POST' method, updating user information (including entered keywords and desired category) to the server at http://localhost:5000/data. It takes in user input and category to provide article results.</a:t>
            </a:r>
            <a:endParaRPr/>
          </a:p>
          <a:p>
            <a:pPr indent="-204015" lvl="1" marL="408030" marR="0" rtl="0" algn="l">
              <a:lnSpc>
                <a:spcPct val="140021"/>
              </a:lnSpc>
              <a:spcBef>
                <a:spcPts val="0"/>
              </a:spcBef>
              <a:spcAft>
                <a:spcPts val="0"/>
              </a:spcAft>
              <a:buClr>
                <a:srgbClr val="000000"/>
              </a:buClr>
              <a:buSzPts val="1889"/>
              <a:buFont typeface="Arial"/>
              <a:buChar char="•"/>
            </a:pPr>
            <a:r>
              <a:rPr b="0" i="0" lang="en-US" sz="1889" u="none" cap="none" strike="noStrike">
                <a:solidFill>
                  <a:srgbClr val="000000"/>
                </a:solidFill>
                <a:latin typeface="Asap Medium"/>
                <a:ea typeface="Asap Medium"/>
                <a:cs typeface="Asap Medium"/>
                <a:sym typeface="Asap Medium"/>
              </a:rPr>
              <a:t>The class then activates the 'GET' method to retrieve information about the most relevant articles in the form of a JSONArray from the algorithm in our search engine.</a:t>
            </a:r>
            <a:endParaRPr/>
          </a:p>
        </p:txBody>
      </p:sp>
      <p:sp>
        <p:nvSpPr>
          <p:cNvPr id="486" name="Google Shape;486;p19"/>
          <p:cNvSpPr txBox="1"/>
          <p:nvPr/>
        </p:nvSpPr>
        <p:spPr>
          <a:xfrm>
            <a:off x="3579079" y="3828318"/>
            <a:ext cx="3265867" cy="4101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485" u="none" cap="none" strike="noStrike">
                <a:solidFill>
                  <a:srgbClr val="960000"/>
                </a:solidFill>
                <a:latin typeface="Paytone One"/>
                <a:ea typeface="Paytone One"/>
                <a:cs typeface="Paytone One"/>
                <a:sym typeface="Paytone One"/>
              </a:rPr>
              <a:t>SendDataToServer()</a:t>
            </a:r>
            <a:endParaRPr/>
          </a:p>
        </p:txBody>
      </p:sp>
      <p:sp>
        <p:nvSpPr>
          <p:cNvPr id="487" name="Google Shape;487;p19"/>
          <p:cNvSpPr txBox="1"/>
          <p:nvPr/>
        </p:nvSpPr>
        <p:spPr>
          <a:xfrm>
            <a:off x="3630081" y="555960"/>
            <a:ext cx="11027837" cy="643201"/>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4176" u="none" cap="none" strike="noStrike">
                <a:solidFill>
                  <a:srgbClr val="960000"/>
                </a:solidFill>
                <a:latin typeface="Paytone One"/>
                <a:ea typeface="Paytone One"/>
                <a:cs typeface="Paytone One"/>
                <a:sym typeface="Paytone One"/>
              </a:rPr>
              <a:t>USER INTERFACE PACKAGES &amp; CLASSES</a:t>
            </a:r>
            <a:endParaRPr/>
          </a:p>
        </p:txBody>
      </p:sp>
      <p:sp>
        <p:nvSpPr>
          <p:cNvPr id="488" name="Google Shape;488;p19"/>
          <p:cNvSpPr txBox="1"/>
          <p:nvPr/>
        </p:nvSpPr>
        <p:spPr>
          <a:xfrm>
            <a:off x="12046297" y="3828318"/>
            <a:ext cx="2059382" cy="4101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485" u="none" cap="none" strike="noStrike">
                <a:solidFill>
                  <a:srgbClr val="960000"/>
                </a:solidFill>
                <a:latin typeface="Paytone One"/>
                <a:ea typeface="Paytone One"/>
                <a:cs typeface="Paytone One"/>
                <a:sym typeface="Paytone One"/>
              </a:rPr>
              <a:t>GetRecent ()</a:t>
            </a:r>
            <a:endParaRPr/>
          </a:p>
        </p:txBody>
      </p:sp>
      <p:sp>
        <p:nvSpPr>
          <p:cNvPr id="489" name="Google Shape;489;p19"/>
          <p:cNvSpPr txBox="1"/>
          <p:nvPr/>
        </p:nvSpPr>
        <p:spPr>
          <a:xfrm>
            <a:off x="9447044" y="4475123"/>
            <a:ext cx="7257888" cy="2302829"/>
          </a:xfrm>
          <a:prstGeom prst="rect">
            <a:avLst/>
          </a:prstGeom>
          <a:noFill/>
          <a:ln>
            <a:noFill/>
          </a:ln>
        </p:spPr>
        <p:txBody>
          <a:bodyPr anchorCtr="0" anchor="t" bIns="0" lIns="0" spcFirstLastPara="1" rIns="0" wrap="square" tIns="0">
            <a:spAutoFit/>
          </a:bodyPr>
          <a:lstStyle/>
          <a:p>
            <a:pPr indent="-204015" lvl="1" marL="408030" marR="0" rtl="0" algn="l">
              <a:lnSpc>
                <a:spcPct val="140021"/>
              </a:lnSpc>
              <a:spcBef>
                <a:spcPts val="0"/>
              </a:spcBef>
              <a:spcAft>
                <a:spcPts val="0"/>
              </a:spcAft>
              <a:buClr>
                <a:srgbClr val="000000"/>
              </a:buClr>
              <a:buSzPts val="1889"/>
              <a:buFont typeface="Arial"/>
              <a:buChar char="•"/>
            </a:pPr>
            <a:r>
              <a:rPr b="0" i="0" lang="en-US" sz="1889" u="none" cap="none" strike="noStrike">
                <a:solidFill>
                  <a:srgbClr val="000000"/>
                </a:solidFill>
                <a:latin typeface="Asap Medium"/>
                <a:ea typeface="Asap Medium"/>
                <a:cs typeface="Asap Medium"/>
                <a:sym typeface="Asap Medium"/>
              </a:rPr>
              <a:t>This class activates the 'POST' method, updating user information (desired category) to the server at http://localhost:5000/recent. It only takes in categorical input (change in the Category bar).</a:t>
            </a:r>
            <a:endParaRPr/>
          </a:p>
          <a:p>
            <a:pPr indent="-204015" lvl="1" marL="408030" marR="0" rtl="0" algn="l">
              <a:lnSpc>
                <a:spcPct val="140021"/>
              </a:lnSpc>
              <a:spcBef>
                <a:spcPts val="0"/>
              </a:spcBef>
              <a:spcAft>
                <a:spcPts val="0"/>
              </a:spcAft>
              <a:buClr>
                <a:srgbClr val="000000"/>
              </a:buClr>
              <a:buSzPts val="1889"/>
              <a:buFont typeface="Arial"/>
              <a:buChar char="•"/>
            </a:pPr>
            <a:r>
              <a:rPr b="0" i="0" lang="en-US" sz="1889" u="none" cap="none" strike="noStrike">
                <a:solidFill>
                  <a:srgbClr val="000000"/>
                </a:solidFill>
                <a:latin typeface="Asap Medium"/>
                <a:ea typeface="Asap Medium"/>
                <a:cs typeface="Asap Medium"/>
                <a:sym typeface="Asap Medium"/>
              </a:rPr>
              <a:t>From there, this class activates the 'GET' method to retrieve information about the most recent articles in the form of a JSONArray from the algorithm in our search engine.</a:t>
            </a:r>
            <a:endParaRPr/>
          </a:p>
        </p:txBody>
      </p:sp>
      <p:grpSp>
        <p:nvGrpSpPr>
          <p:cNvPr id="490" name="Google Shape;490;p19"/>
          <p:cNvGrpSpPr/>
          <p:nvPr/>
        </p:nvGrpSpPr>
        <p:grpSpPr>
          <a:xfrm rot="-5400000">
            <a:off x="-12104899" y="4632630"/>
            <a:ext cx="22645956" cy="3659024"/>
            <a:chOff x="0" y="-38100"/>
            <a:chExt cx="1821688" cy="294340"/>
          </a:xfrm>
        </p:grpSpPr>
        <p:sp>
          <p:nvSpPr>
            <p:cNvPr id="491" name="Google Shape;491;p19"/>
            <p:cNvSpPr/>
            <p:nvPr/>
          </p:nvSpPr>
          <p:spPr>
            <a:xfrm>
              <a:off x="0" y="0"/>
              <a:ext cx="1821688" cy="256240"/>
            </a:xfrm>
            <a:custGeom>
              <a:rect b="b" l="l" r="r" t="t"/>
              <a:pathLst>
                <a:path extrusionOk="0" h="256240" w="1821688">
                  <a:moveTo>
                    <a:pt x="203200" y="0"/>
                  </a:moveTo>
                  <a:lnTo>
                    <a:pt x="1618488" y="0"/>
                  </a:lnTo>
                  <a:lnTo>
                    <a:pt x="1821688" y="256240"/>
                  </a:lnTo>
                  <a:lnTo>
                    <a:pt x="0" y="256240"/>
                  </a:lnTo>
                  <a:lnTo>
                    <a:pt x="203200" y="0"/>
                  </a:lnTo>
                  <a:close/>
                </a:path>
              </a:pathLst>
            </a:custGeom>
            <a:solidFill>
              <a:srgbClr val="A20E20"/>
            </a:solidFill>
            <a:ln>
              <a:noFill/>
            </a:ln>
          </p:spPr>
        </p:sp>
        <p:sp>
          <p:nvSpPr>
            <p:cNvPr id="492" name="Google Shape;492;p19"/>
            <p:cNvSpPr txBox="1"/>
            <p:nvPr/>
          </p:nvSpPr>
          <p:spPr>
            <a:xfrm>
              <a:off x="127000" y="-38100"/>
              <a:ext cx="1567688" cy="2943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3" name="Google Shape;493;p19"/>
          <p:cNvGrpSpPr/>
          <p:nvPr/>
        </p:nvGrpSpPr>
        <p:grpSpPr>
          <a:xfrm rot="-5400000">
            <a:off x="7273316" y="5340451"/>
            <a:ext cx="22645950" cy="3659029"/>
            <a:chOff x="0" y="-38100"/>
            <a:chExt cx="1821688" cy="294340"/>
          </a:xfrm>
        </p:grpSpPr>
        <p:sp>
          <p:nvSpPr>
            <p:cNvPr id="494" name="Google Shape;494;p19"/>
            <p:cNvSpPr/>
            <p:nvPr/>
          </p:nvSpPr>
          <p:spPr>
            <a:xfrm>
              <a:off x="0" y="0"/>
              <a:ext cx="1821688" cy="256240"/>
            </a:xfrm>
            <a:custGeom>
              <a:rect b="b" l="l" r="r" t="t"/>
              <a:pathLst>
                <a:path extrusionOk="0" h="256240" w="1821688">
                  <a:moveTo>
                    <a:pt x="203200" y="0"/>
                  </a:moveTo>
                  <a:lnTo>
                    <a:pt x="1618488" y="0"/>
                  </a:lnTo>
                  <a:lnTo>
                    <a:pt x="1821688" y="256240"/>
                  </a:lnTo>
                  <a:lnTo>
                    <a:pt x="0" y="256240"/>
                  </a:lnTo>
                  <a:lnTo>
                    <a:pt x="203200" y="0"/>
                  </a:lnTo>
                  <a:close/>
                </a:path>
              </a:pathLst>
            </a:custGeom>
            <a:solidFill>
              <a:srgbClr val="A20E20"/>
            </a:solidFill>
            <a:ln>
              <a:noFill/>
            </a:ln>
          </p:spPr>
        </p:sp>
        <p:sp>
          <p:nvSpPr>
            <p:cNvPr id="495" name="Google Shape;495;p19"/>
            <p:cNvSpPr txBox="1"/>
            <p:nvPr/>
          </p:nvSpPr>
          <p:spPr>
            <a:xfrm>
              <a:off x="127000" y="-38100"/>
              <a:ext cx="1567688" cy="2943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96" name="Google Shape;496;p19"/>
          <p:cNvPicPr preferRelativeResize="0"/>
          <p:nvPr/>
        </p:nvPicPr>
        <p:blipFill>
          <a:blip r:embed="rId3">
            <a:alphaModFix/>
          </a:blip>
          <a:stretch>
            <a:fillRect/>
          </a:stretch>
        </p:blipFill>
        <p:spPr>
          <a:xfrm>
            <a:off x="1870662" y="7608997"/>
            <a:ext cx="6682725" cy="5104253"/>
          </a:xfrm>
          <a:prstGeom prst="rect">
            <a:avLst/>
          </a:prstGeom>
          <a:noFill/>
          <a:ln>
            <a:noFill/>
          </a:ln>
        </p:spPr>
      </p:pic>
      <p:pic>
        <p:nvPicPr>
          <p:cNvPr id="497" name="Google Shape;497;p19"/>
          <p:cNvPicPr preferRelativeResize="0"/>
          <p:nvPr/>
        </p:nvPicPr>
        <p:blipFill>
          <a:blip r:embed="rId4">
            <a:alphaModFix/>
          </a:blip>
          <a:stretch>
            <a:fillRect/>
          </a:stretch>
        </p:blipFill>
        <p:spPr>
          <a:xfrm>
            <a:off x="9734625" y="7315034"/>
            <a:ext cx="6682725" cy="50929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p:nvPr/>
        </p:nvSpPr>
        <p:spPr>
          <a:xfrm>
            <a:off x="6028410" y="0"/>
            <a:ext cx="12259590" cy="2566292"/>
          </a:xfrm>
          <a:custGeom>
            <a:rect b="b" l="l" r="r" t="t"/>
            <a:pathLst>
              <a:path extrusionOk="0" h="2566292" w="12259590">
                <a:moveTo>
                  <a:pt x="0" y="0"/>
                </a:moveTo>
                <a:lnTo>
                  <a:pt x="12259590" y="0"/>
                </a:lnTo>
                <a:lnTo>
                  <a:pt x="12259590" y="2566292"/>
                </a:lnTo>
                <a:lnTo>
                  <a:pt x="0" y="2566292"/>
                </a:lnTo>
                <a:lnTo>
                  <a:pt x="0" y="0"/>
                </a:lnTo>
                <a:close/>
              </a:path>
            </a:pathLst>
          </a:custGeom>
          <a:blipFill rotWithShape="1">
            <a:blip r:embed="rId3">
              <a:alphaModFix/>
            </a:blip>
            <a:stretch>
              <a:fillRect b="0" l="0" r="0" t="-218572"/>
            </a:stretch>
          </a:blipFill>
          <a:ln>
            <a:noFill/>
          </a:ln>
        </p:spPr>
      </p:sp>
      <p:grpSp>
        <p:nvGrpSpPr>
          <p:cNvPr id="104" name="Google Shape;104;p2"/>
          <p:cNvGrpSpPr/>
          <p:nvPr/>
        </p:nvGrpSpPr>
        <p:grpSpPr>
          <a:xfrm rot="10800000">
            <a:off x="-3777921" y="2176818"/>
            <a:ext cx="7555842" cy="4190768"/>
            <a:chOff x="0" y="-38100"/>
            <a:chExt cx="406400" cy="225405"/>
          </a:xfrm>
        </p:grpSpPr>
        <p:sp>
          <p:nvSpPr>
            <p:cNvPr id="105" name="Google Shape;105;p2"/>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E8223B"/>
            </a:solidFill>
            <a:ln>
              <a:noFill/>
            </a:ln>
          </p:spPr>
        </p:sp>
        <p:sp>
          <p:nvSpPr>
            <p:cNvPr id="106" name="Google Shape;106;p2"/>
            <p:cNvSpPr txBox="1"/>
            <p:nvPr/>
          </p:nvSpPr>
          <p:spPr>
            <a:xfrm>
              <a:off x="127000" y="-38100"/>
              <a:ext cx="152400" cy="22540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 name="Google Shape;107;p2"/>
          <p:cNvGrpSpPr/>
          <p:nvPr/>
        </p:nvGrpSpPr>
        <p:grpSpPr>
          <a:xfrm rot="10800000">
            <a:off x="-3777921" y="-246668"/>
            <a:ext cx="16342753" cy="4056331"/>
            <a:chOff x="0" y="-38100"/>
            <a:chExt cx="908147" cy="225405"/>
          </a:xfrm>
        </p:grpSpPr>
        <p:sp>
          <p:nvSpPr>
            <p:cNvPr id="108" name="Google Shape;108;p2"/>
            <p:cNvSpPr/>
            <p:nvPr/>
          </p:nvSpPr>
          <p:spPr>
            <a:xfrm>
              <a:off x="0" y="0"/>
              <a:ext cx="908147" cy="187305"/>
            </a:xfrm>
            <a:custGeom>
              <a:rect b="b" l="l" r="r" t="t"/>
              <a:pathLst>
                <a:path extrusionOk="0" h="187305" w="908147">
                  <a:moveTo>
                    <a:pt x="203200" y="0"/>
                  </a:moveTo>
                  <a:lnTo>
                    <a:pt x="704947" y="0"/>
                  </a:lnTo>
                  <a:lnTo>
                    <a:pt x="908147" y="187305"/>
                  </a:lnTo>
                  <a:lnTo>
                    <a:pt x="0" y="187305"/>
                  </a:lnTo>
                  <a:lnTo>
                    <a:pt x="203200" y="0"/>
                  </a:lnTo>
                  <a:close/>
                </a:path>
              </a:pathLst>
            </a:custGeom>
            <a:solidFill>
              <a:srgbClr val="A20E20"/>
            </a:solidFill>
            <a:ln>
              <a:noFill/>
            </a:ln>
          </p:spPr>
        </p:sp>
        <p:sp>
          <p:nvSpPr>
            <p:cNvPr id="109" name="Google Shape;109;p2"/>
            <p:cNvSpPr txBox="1"/>
            <p:nvPr/>
          </p:nvSpPr>
          <p:spPr>
            <a:xfrm>
              <a:off x="127000" y="-38100"/>
              <a:ext cx="654147" cy="22540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0" name="Google Shape;110;p2"/>
          <p:cNvSpPr txBox="1"/>
          <p:nvPr/>
        </p:nvSpPr>
        <p:spPr>
          <a:xfrm>
            <a:off x="1028700" y="795796"/>
            <a:ext cx="8115300" cy="128576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8499" u="none" cap="none" strike="noStrike">
                <a:solidFill>
                  <a:srgbClr val="FFFFFF"/>
                </a:solidFill>
                <a:latin typeface="Arial"/>
                <a:ea typeface="Arial"/>
                <a:cs typeface="Arial"/>
                <a:sym typeface="Arial"/>
              </a:rPr>
              <a:t>Introduction</a:t>
            </a:r>
            <a:endParaRPr/>
          </a:p>
        </p:txBody>
      </p:sp>
      <p:grpSp>
        <p:nvGrpSpPr>
          <p:cNvPr id="111" name="Google Shape;111;p2"/>
          <p:cNvGrpSpPr/>
          <p:nvPr/>
        </p:nvGrpSpPr>
        <p:grpSpPr>
          <a:xfrm>
            <a:off x="2331806" y="4029263"/>
            <a:ext cx="14183328" cy="5605475"/>
            <a:chOff x="0" y="-66675"/>
            <a:chExt cx="10700107" cy="4228851"/>
          </a:xfrm>
        </p:grpSpPr>
        <p:sp>
          <p:nvSpPr>
            <p:cNvPr id="112" name="Google Shape;112;p2"/>
            <p:cNvSpPr/>
            <p:nvPr/>
          </p:nvSpPr>
          <p:spPr>
            <a:xfrm>
              <a:off x="0" y="0"/>
              <a:ext cx="10700107" cy="4162175"/>
            </a:xfrm>
            <a:custGeom>
              <a:rect b="b" l="l" r="r" t="t"/>
              <a:pathLst>
                <a:path extrusionOk="0" h="4162175" w="10700107">
                  <a:moveTo>
                    <a:pt x="16375" y="0"/>
                  </a:moveTo>
                  <a:lnTo>
                    <a:pt x="10683731" y="0"/>
                  </a:lnTo>
                  <a:cubicBezTo>
                    <a:pt x="10692775" y="0"/>
                    <a:pt x="10700107" y="7332"/>
                    <a:pt x="10700107" y="16375"/>
                  </a:cubicBezTo>
                  <a:lnTo>
                    <a:pt x="10700107" y="4145800"/>
                  </a:lnTo>
                  <a:cubicBezTo>
                    <a:pt x="10700107" y="4150143"/>
                    <a:pt x="10698381" y="4154308"/>
                    <a:pt x="10695310" y="4157379"/>
                  </a:cubicBezTo>
                  <a:cubicBezTo>
                    <a:pt x="10692240" y="4160450"/>
                    <a:pt x="10688074" y="4162175"/>
                    <a:pt x="10683731" y="4162175"/>
                  </a:cubicBezTo>
                  <a:lnTo>
                    <a:pt x="16375" y="4162175"/>
                  </a:lnTo>
                  <a:cubicBezTo>
                    <a:pt x="7332" y="4162175"/>
                    <a:pt x="0" y="4154844"/>
                    <a:pt x="0" y="4145800"/>
                  </a:cubicBezTo>
                  <a:lnTo>
                    <a:pt x="0" y="16375"/>
                  </a:lnTo>
                  <a:cubicBezTo>
                    <a:pt x="0" y="7332"/>
                    <a:pt x="7332" y="0"/>
                    <a:pt x="16375" y="0"/>
                  </a:cubicBezTo>
                  <a:close/>
                </a:path>
              </a:pathLst>
            </a:custGeom>
            <a:solidFill>
              <a:srgbClr val="FFFFFF"/>
            </a:solidFill>
            <a:ln cap="rnd" cmpd="sng" w="47625">
              <a:solidFill>
                <a:srgbClr val="2A2E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txBox="1"/>
            <p:nvPr/>
          </p:nvSpPr>
          <p:spPr>
            <a:xfrm>
              <a:off x="0" y="-66675"/>
              <a:ext cx="10700107" cy="4228851"/>
            </a:xfrm>
            <a:prstGeom prst="rect">
              <a:avLst/>
            </a:prstGeom>
            <a:noFill/>
            <a:ln>
              <a:noFill/>
            </a:ln>
          </p:spPr>
          <p:txBody>
            <a:bodyPr anchorCtr="0" anchor="ctr" bIns="254000" lIns="254000" spcFirstLastPara="1" rIns="254000" wrap="square" tIns="254000">
              <a:noAutofit/>
            </a:bodyPr>
            <a:lstStyle/>
            <a:p>
              <a:pPr indent="-255268" lvl="1" marL="561336" marR="0" rtl="0" algn="l">
                <a:lnSpc>
                  <a:spcPct val="140015"/>
                </a:lnSpc>
                <a:spcBef>
                  <a:spcPts val="0"/>
                </a:spcBef>
                <a:spcAft>
                  <a:spcPts val="0"/>
                </a:spcAft>
                <a:buClr>
                  <a:srgbClr val="2A2E3A"/>
                </a:buClr>
                <a:buSzPts val="2199"/>
                <a:buFont typeface="Arial"/>
                <a:buChar char="•"/>
              </a:pPr>
              <a:r>
                <a:rPr b="0" i="0" lang="en-US" sz="2199" u="none" cap="none" strike="noStrike">
                  <a:solidFill>
                    <a:srgbClr val="2A2E3A"/>
                  </a:solidFill>
                  <a:latin typeface="Arial"/>
                  <a:ea typeface="Arial"/>
                  <a:cs typeface="Arial"/>
                  <a:sym typeface="Arial"/>
                </a:rPr>
                <a:t>The goal of the project is to develop a comprehensive system primarily focused on news related to the blockchain field.</a:t>
              </a:r>
              <a:endParaRPr sz="1000"/>
            </a:p>
            <a:p>
              <a:pPr indent="-255268" lvl="1" marL="561336" marR="0" rtl="0" algn="l">
                <a:lnSpc>
                  <a:spcPct val="140015"/>
                </a:lnSpc>
                <a:spcBef>
                  <a:spcPts val="0"/>
                </a:spcBef>
                <a:spcAft>
                  <a:spcPts val="0"/>
                </a:spcAft>
                <a:buClr>
                  <a:srgbClr val="2A2E3A"/>
                </a:buClr>
                <a:buSzPts val="2199"/>
                <a:buFont typeface="Arial"/>
                <a:buChar char="•"/>
              </a:pPr>
              <a:r>
                <a:rPr b="0" i="0" lang="en-US" sz="2199" u="none" cap="none" strike="noStrike">
                  <a:solidFill>
                    <a:srgbClr val="2A2E3A"/>
                  </a:solidFill>
                  <a:latin typeface="Arial"/>
                  <a:ea typeface="Arial"/>
                  <a:cs typeface="Arial"/>
                  <a:sym typeface="Arial"/>
                </a:rPr>
                <a:t>The system uses data from various English-language sources, including news websites, blogs, and articles, providing valuable insights into the blockchain industry.</a:t>
              </a:r>
              <a:endParaRPr sz="1000"/>
            </a:p>
            <a:p>
              <a:pPr indent="-255268" lvl="1" marL="561336" marR="0" rtl="0" algn="l">
                <a:lnSpc>
                  <a:spcPct val="140015"/>
                </a:lnSpc>
                <a:spcBef>
                  <a:spcPts val="0"/>
                </a:spcBef>
                <a:spcAft>
                  <a:spcPts val="0"/>
                </a:spcAft>
                <a:buClr>
                  <a:srgbClr val="2A2E3A"/>
                </a:buClr>
                <a:buSzPts val="2199"/>
                <a:buFont typeface="Arial"/>
                <a:buChar char="•"/>
              </a:pPr>
              <a:r>
                <a:rPr b="0" i="0" lang="en-US" sz="2199" u="none" cap="none" strike="noStrike">
                  <a:solidFill>
                    <a:srgbClr val="2A2E3A"/>
                  </a:solidFill>
                  <a:latin typeface="Arial"/>
                  <a:ea typeface="Arial"/>
                  <a:cs typeface="Arial"/>
                  <a:sym typeface="Arial"/>
                </a:rPr>
                <a:t>After the data is gathered, it is stored, and users can quickly access relevant content through a sophisticated search engine.</a:t>
              </a:r>
              <a:endParaRPr sz="1000"/>
            </a:p>
            <a:p>
              <a:pPr indent="-255268" lvl="1" marL="561336" marR="0" rtl="0" algn="l">
                <a:lnSpc>
                  <a:spcPct val="140015"/>
                </a:lnSpc>
                <a:spcBef>
                  <a:spcPts val="0"/>
                </a:spcBef>
                <a:spcAft>
                  <a:spcPts val="0"/>
                </a:spcAft>
                <a:buClr>
                  <a:srgbClr val="2A2E3A"/>
                </a:buClr>
                <a:buSzPts val="2199"/>
                <a:buFont typeface="Arial"/>
                <a:buChar char="•"/>
              </a:pPr>
              <a:r>
                <a:rPr b="0" i="0" lang="en-US" sz="2199" u="none" cap="none" strike="noStrike">
                  <a:solidFill>
                    <a:srgbClr val="2A2E3A"/>
                  </a:solidFill>
                  <a:latin typeface="Arial"/>
                  <a:ea typeface="Arial"/>
                  <a:cs typeface="Arial"/>
                  <a:sym typeface="Arial"/>
                </a:rPr>
                <a:t>Python will be used for the search algorithm because of its rich data processing libraries.</a:t>
              </a:r>
              <a:endParaRPr sz="1000"/>
            </a:p>
            <a:p>
              <a:pPr indent="-255268" lvl="1" marL="561336" marR="0" rtl="0" algn="l">
                <a:lnSpc>
                  <a:spcPct val="140015"/>
                </a:lnSpc>
                <a:spcBef>
                  <a:spcPts val="0"/>
                </a:spcBef>
                <a:spcAft>
                  <a:spcPts val="0"/>
                </a:spcAft>
                <a:buClr>
                  <a:srgbClr val="2A2E3A"/>
                </a:buClr>
                <a:buSzPts val="2199"/>
                <a:buFont typeface="Arial"/>
                <a:buChar char="•"/>
              </a:pPr>
              <a:r>
                <a:rPr b="0" i="0" lang="en-US" sz="2199" u="none" cap="none" strike="noStrike">
                  <a:solidFill>
                    <a:srgbClr val="2A2E3A"/>
                  </a:solidFill>
                  <a:latin typeface="Arial"/>
                  <a:ea typeface="Arial"/>
                  <a:cs typeface="Arial"/>
                  <a:sym typeface="Arial"/>
                </a:rPr>
                <a:t>To ensure seamless integration, Java and Python components will communicate via RESTful API, ensuring efficient data exchange and analysis.</a:t>
              </a:r>
              <a:endParaRPr sz="1000"/>
            </a:p>
            <a:p>
              <a:pPr indent="-255268" lvl="1" marL="561336" marR="0" rtl="0" algn="l">
                <a:lnSpc>
                  <a:spcPct val="140015"/>
                </a:lnSpc>
                <a:spcBef>
                  <a:spcPts val="0"/>
                </a:spcBef>
                <a:spcAft>
                  <a:spcPts val="0"/>
                </a:spcAft>
                <a:buClr>
                  <a:srgbClr val="2A2E3A"/>
                </a:buClr>
                <a:buSzPts val="2199"/>
                <a:buFont typeface="Arial"/>
                <a:buChar char="•"/>
              </a:pPr>
              <a:r>
                <a:rPr b="0" i="0" lang="en-US" sz="2199" u="none" cap="none" strike="noStrike">
                  <a:solidFill>
                    <a:srgbClr val="2A2E3A"/>
                  </a:solidFill>
                  <a:latin typeface="Arial"/>
                  <a:ea typeface="Arial"/>
                  <a:cs typeface="Arial"/>
                  <a:sym typeface="Arial"/>
                </a:rPr>
                <a:t>To further assist users, JavaSwing and NetBeans are implemented to create an interactive user interface.</a:t>
              </a:r>
              <a:endParaRPr sz="1000"/>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grpSp>
        <p:nvGrpSpPr>
          <p:cNvPr id="502" name="Google Shape;502;p20"/>
          <p:cNvGrpSpPr/>
          <p:nvPr/>
        </p:nvGrpSpPr>
        <p:grpSpPr>
          <a:xfrm rot="-5400000">
            <a:off x="13596456" y="4772134"/>
            <a:ext cx="11097805" cy="4733296"/>
            <a:chOff x="0" y="-38100"/>
            <a:chExt cx="1432039" cy="610775"/>
          </a:xfrm>
        </p:grpSpPr>
        <p:sp>
          <p:nvSpPr>
            <p:cNvPr id="503" name="Google Shape;503;p20"/>
            <p:cNvSpPr/>
            <p:nvPr/>
          </p:nvSpPr>
          <p:spPr>
            <a:xfrm>
              <a:off x="0" y="0"/>
              <a:ext cx="1432039" cy="572675"/>
            </a:xfrm>
            <a:custGeom>
              <a:rect b="b" l="l" r="r" t="t"/>
              <a:pathLst>
                <a:path extrusionOk="0" h="572675" w="1432039">
                  <a:moveTo>
                    <a:pt x="1228839" y="0"/>
                  </a:moveTo>
                  <a:lnTo>
                    <a:pt x="0" y="0"/>
                  </a:lnTo>
                  <a:lnTo>
                    <a:pt x="0" y="572675"/>
                  </a:lnTo>
                  <a:lnTo>
                    <a:pt x="1228839" y="572675"/>
                  </a:lnTo>
                  <a:lnTo>
                    <a:pt x="1432039" y="286338"/>
                  </a:lnTo>
                  <a:lnTo>
                    <a:pt x="1228839" y="0"/>
                  </a:lnTo>
                  <a:close/>
                </a:path>
              </a:pathLst>
            </a:custGeom>
            <a:solidFill>
              <a:srgbClr val="AF0000"/>
            </a:solidFill>
            <a:ln>
              <a:noFill/>
            </a:ln>
          </p:spPr>
        </p:sp>
        <p:sp>
          <p:nvSpPr>
            <p:cNvPr id="504" name="Google Shape;504;p20"/>
            <p:cNvSpPr txBox="1"/>
            <p:nvPr/>
          </p:nvSpPr>
          <p:spPr>
            <a:xfrm>
              <a:off x="0" y="-38100"/>
              <a:ext cx="1317739" cy="610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5" name="Google Shape;505;p20"/>
          <p:cNvGrpSpPr/>
          <p:nvPr/>
        </p:nvGrpSpPr>
        <p:grpSpPr>
          <a:xfrm rot="-5400000">
            <a:off x="15015674" y="7752481"/>
            <a:ext cx="6298918" cy="4733296"/>
            <a:chOff x="0" y="-38100"/>
            <a:chExt cx="812800" cy="610775"/>
          </a:xfrm>
        </p:grpSpPr>
        <p:sp>
          <p:nvSpPr>
            <p:cNvPr id="506" name="Google Shape;506;p20"/>
            <p:cNvSpPr/>
            <p:nvPr/>
          </p:nvSpPr>
          <p:spPr>
            <a:xfrm>
              <a:off x="0" y="0"/>
              <a:ext cx="812800" cy="572675"/>
            </a:xfrm>
            <a:custGeom>
              <a:rect b="b" l="l" r="r" t="t"/>
              <a:pathLst>
                <a:path extrusionOk="0" h="572675" w="812800">
                  <a:moveTo>
                    <a:pt x="609600" y="0"/>
                  </a:moveTo>
                  <a:lnTo>
                    <a:pt x="0" y="0"/>
                  </a:lnTo>
                  <a:lnTo>
                    <a:pt x="0" y="572675"/>
                  </a:lnTo>
                  <a:lnTo>
                    <a:pt x="609600" y="572675"/>
                  </a:lnTo>
                  <a:lnTo>
                    <a:pt x="812800" y="286338"/>
                  </a:lnTo>
                  <a:lnTo>
                    <a:pt x="609600" y="0"/>
                  </a:lnTo>
                  <a:close/>
                </a:path>
              </a:pathLst>
            </a:custGeom>
            <a:solidFill>
              <a:srgbClr val="A20E20"/>
            </a:solidFill>
            <a:ln>
              <a:noFill/>
            </a:ln>
          </p:spPr>
        </p:sp>
        <p:sp>
          <p:nvSpPr>
            <p:cNvPr id="507" name="Google Shape;507;p20"/>
            <p:cNvSpPr txBox="1"/>
            <p:nvPr/>
          </p:nvSpPr>
          <p:spPr>
            <a:xfrm>
              <a:off x="0" y="-38100"/>
              <a:ext cx="698500" cy="61077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8" name="Google Shape;508;p20"/>
          <p:cNvSpPr/>
          <p:nvPr/>
        </p:nvSpPr>
        <p:spPr>
          <a:xfrm>
            <a:off x="1426900" y="1799355"/>
            <a:ext cx="5956341" cy="4967952"/>
          </a:xfrm>
          <a:custGeom>
            <a:rect b="b" l="l" r="r" t="t"/>
            <a:pathLst>
              <a:path extrusionOk="0" h="4967952" w="5956341">
                <a:moveTo>
                  <a:pt x="0" y="0"/>
                </a:moveTo>
                <a:lnTo>
                  <a:pt x="5956340" y="0"/>
                </a:lnTo>
                <a:lnTo>
                  <a:pt x="5956340" y="4967952"/>
                </a:lnTo>
                <a:lnTo>
                  <a:pt x="0" y="4967952"/>
                </a:lnTo>
                <a:lnTo>
                  <a:pt x="0" y="0"/>
                </a:lnTo>
                <a:close/>
              </a:path>
            </a:pathLst>
          </a:custGeom>
          <a:blipFill rotWithShape="1">
            <a:blip r:embed="rId3">
              <a:alphaModFix/>
            </a:blip>
            <a:stretch>
              <a:fillRect b="0" l="0" r="0" t="0"/>
            </a:stretch>
          </a:blipFill>
          <a:ln>
            <a:noFill/>
          </a:ln>
        </p:spPr>
      </p:sp>
      <p:sp>
        <p:nvSpPr>
          <p:cNvPr id="509" name="Google Shape;509;p20"/>
          <p:cNvSpPr txBox="1"/>
          <p:nvPr/>
        </p:nvSpPr>
        <p:spPr>
          <a:xfrm>
            <a:off x="2640847" y="385499"/>
            <a:ext cx="11027837" cy="643201"/>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0" i="0" lang="en-US" sz="4176" u="none" cap="none" strike="noStrike">
                <a:solidFill>
                  <a:srgbClr val="960000"/>
                </a:solidFill>
                <a:latin typeface="Paytone One"/>
                <a:ea typeface="Paytone One"/>
                <a:cs typeface="Paytone One"/>
                <a:sym typeface="Paytone One"/>
              </a:rPr>
              <a:t>MAIN CLASS</a:t>
            </a:r>
            <a:endParaRPr/>
          </a:p>
        </p:txBody>
      </p:sp>
      <p:grpSp>
        <p:nvGrpSpPr>
          <p:cNvPr id="510" name="Google Shape;510;p20"/>
          <p:cNvGrpSpPr/>
          <p:nvPr/>
        </p:nvGrpSpPr>
        <p:grpSpPr>
          <a:xfrm>
            <a:off x="7921982" y="2030763"/>
            <a:ext cx="8609067" cy="4411838"/>
            <a:chOff x="0" y="-124397"/>
            <a:chExt cx="11478755" cy="5882451"/>
          </a:xfrm>
        </p:grpSpPr>
        <p:grpSp>
          <p:nvGrpSpPr>
            <p:cNvPr id="511" name="Google Shape;511;p20"/>
            <p:cNvGrpSpPr/>
            <p:nvPr/>
          </p:nvGrpSpPr>
          <p:grpSpPr>
            <a:xfrm>
              <a:off x="775292" y="-124397"/>
              <a:ext cx="10703463" cy="5882451"/>
              <a:chOff x="0" y="-38100"/>
              <a:chExt cx="3278220" cy="1801657"/>
            </a:xfrm>
          </p:grpSpPr>
          <p:sp>
            <p:nvSpPr>
              <p:cNvPr id="512" name="Google Shape;512;p20"/>
              <p:cNvSpPr/>
              <p:nvPr/>
            </p:nvSpPr>
            <p:spPr>
              <a:xfrm>
                <a:off x="0" y="0"/>
                <a:ext cx="3278220" cy="1763557"/>
              </a:xfrm>
              <a:custGeom>
                <a:rect b="b" l="l" r="r" t="t"/>
                <a:pathLst>
                  <a:path extrusionOk="0" h="1763557" w="3278220">
                    <a:moveTo>
                      <a:pt x="0" y="0"/>
                    </a:moveTo>
                    <a:lnTo>
                      <a:pt x="3278220" y="0"/>
                    </a:lnTo>
                    <a:lnTo>
                      <a:pt x="3278220" y="1763557"/>
                    </a:lnTo>
                    <a:lnTo>
                      <a:pt x="0" y="1763557"/>
                    </a:lnTo>
                    <a:close/>
                  </a:path>
                </a:pathLst>
              </a:custGeom>
              <a:solidFill>
                <a:srgbClr val="B30101"/>
              </a:solidFill>
              <a:ln>
                <a:noFill/>
              </a:ln>
            </p:spPr>
          </p:sp>
          <p:sp>
            <p:nvSpPr>
              <p:cNvPr id="513" name="Google Shape;513;p20"/>
              <p:cNvSpPr txBox="1"/>
              <p:nvPr/>
            </p:nvSpPr>
            <p:spPr>
              <a:xfrm>
                <a:off x="0" y="-38100"/>
                <a:ext cx="3278220" cy="18016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4" name="Google Shape;514;p20"/>
            <p:cNvSpPr/>
            <p:nvPr/>
          </p:nvSpPr>
          <p:spPr>
            <a:xfrm>
              <a:off x="1172819" y="345124"/>
              <a:ext cx="9908408" cy="5067805"/>
            </a:xfrm>
            <a:custGeom>
              <a:rect b="b" l="l" r="r" t="t"/>
              <a:pathLst>
                <a:path extrusionOk="0" h="1029575" w="2012991">
                  <a:moveTo>
                    <a:pt x="0" y="0"/>
                  </a:moveTo>
                  <a:lnTo>
                    <a:pt x="2012991" y="0"/>
                  </a:lnTo>
                  <a:lnTo>
                    <a:pt x="2012991" y="1029575"/>
                  </a:lnTo>
                  <a:lnTo>
                    <a:pt x="0" y="1029575"/>
                  </a:lnTo>
                  <a:close/>
                </a:path>
              </a:pathLst>
            </a:custGeom>
            <a:blipFill rotWithShape="1">
              <a:blip r:embed="rId4">
                <a:alphaModFix/>
              </a:blip>
              <a:stretch>
                <a:fillRect b="-44942" l="0" r="0" t="0"/>
              </a:stretch>
            </a:blipFill>
            <a:ln>
              <a:noFill/>
            </a:ln>
          </p:spPr>
        </p:sp>
        <p:grpSp>
          <p:nvGrpSpPr>
            <p:cNvPr id="515" name="Google Shape;515;p20"/>
            <p:cNvGrpSpPr/>
            <p:nvPr/>
          </p:nvGrpSpPr>
          <p:grpSpPr>
            <a:xfrm>
              <a:off x="0" y="1961871"/>
              <a:ext cx="1550583" cy="1723995"/>
              <a:chOff x="0" y="-38100"/>
              <a:chExt cx="535528" cy="595419"/>
            </a:xfrm>
          </p:grpSpPr>
          <p:sp>
            <p:nvSpPr>
              <p:cNvPr id="516" name="Google Shape;516;p20"/>
              <p:cNvSpPr/>
              <p:nvPr/>
            </p:nvSpPr>
            <p:spPr>
              <a:xfrm>
                <a:off x="0" y="0"/>
                <a:ext cx="535528" cy="557319"/>
              </a:xfrm>
              <a:custGeom>
                <a:rect b="b" l="l" r="r" t="t"/>
                <a:pathLst>
                  <a:path extrusionOk="0" h="557319" w="535528">
                    <a:moveTo>
                      <a:pt x="0" y="0"/>
                    </a:moveTo>
                    <a:lnTo>
                      <a:pt x="535528" y="0"/>
                    </a:lnTo>
                    <a:lnTo>
                      <a:pt x="535528" y="557319"/>
                    </a:lnTo>
                    <a:lnTo>
                      <a:pt x="0" y="557319"/>
                    </a:lnTo>
                    <a:close/>
                  </a:path>
                </a:pathLst>
              </a:custGeom>
              <a:solidFill>
                <a:srgbClr val="B30101"/>
              </a:solidFill>
              <a:ln>
                <a:noFill/>
              </a:ln>
            </p:spPr>
          </p:sp>
          <p:sp>
            <p:nvSpPr>
              <p:cNvPr id="517" name="Google Shape;517;p20"/>
              <p:cNvSpPr txBox="1"/>
              <p:nvPr/>
            </p:nvSpPr>
            <p:spPr>
              <a:xfrm>
                <a:off x="0" y="-38100"/>
                <a:ext cx="535528" cy="5954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8" name="Google Shape;518;p20"/>
            <p:cNvSpPr/>
            <p:nvPr/>
          </p:nvSpPr>
          <p:spPr>
            <a:xfrm>
              <a:off x="346860" y="2658384"/>
              <a:ext cx="856864" cy="441285"/>
            </a:xfrm>
            <a:custGeom>
              <a:rect b="b" l="l" r="r" t="t"/>
              <a:pathLst>
                <a:path extrusionOk="0" h="441285" w="856864">
                  <a:moveTo>
                    <a:pt x="0" y="0"/>
                  </a:moveTo>
                  <a:lnTo>
                    <a:pt x="856863" y="0"/>
                  </a:lnTo>
                  <a:lnTo>
                    <a:pt x="856863" y="441285"/>
                  </a:lnTo>
                  <a:lnTo>
                    <a:pt x="0" y="441285"/>
                  </a:lnTo>
                  <a:lnTo>
                    <a:pt x="0" y="0"/>
                  </a:lnTo>
                  <a:close/>
                </a:path>
              </a:pathLst>
            </a:custGeom>
            <a:blipFill rotWithShape="1">
              <a:blip r:embed="rId5">
                <a:alphaModFix/>
              </a:blip>
              <a:stretch>
                <a:fillRect b="0" l="0" r="0" t="0"/>
              </a:stretch>
            </a:blipFill>
            <a:ln>
              <a:noFill/>
            </a:ln>
          </p:spPr>
        </p:sp>
      </p:grpSp>
      <p:sp>
        <p:nvSpPr>
          <p:cNvPr id="519" name="Google Shape;519;p20"/>
          <p:cNvSpPr txBox="1"/>
          <p:nvPr/>
        </p:nvSpPr>
        <p:spPr>
          <a:xfrm>
            <a:off x="1731089" y="7983798"/>
            <a:ext cx="12969576" cy="1595532"/>
          </a:xfrm>
          <a:prstGeom prst="rect">
            <a:avLst/>
          </a:prstGeom>
          <a:noFill/>
          <a:ln>
            <a:noFill/>
          </a:ln>
        </p:spPr>
        <p:txBody>
          <a:bodyPr anchorCtr="0" anchor="t" bIns="0" lIns="0" spcFirstLastPara="1" rIns="0" wrap="square" tIns="0">
            <a:spAutoFit/>
          </a:bodyPr>
          <a:lstStyle/>
          <a:p>
            <a:pPr indent="-262962" lvl="1" marL="525926" marR="0" rtl="0" algn="l">
              <a:lnSpc>
                <a:spcPct val="103039"/>
              </a:lnSpc>
              <a:spcBef>
                <a:spcPts val="0"/>
              </a:spcBef>
              <a:spcAft>
                <a:spcPts val="0"/>
              </a:spcAft>
              <a:buClr>
                <a:srgbClr val="000000"/>
              </a:buClr>
              <a:buSzPts val="2435"/>
              <a:buFont typeface="Arial"/>
              <a:buChar char="•"/>
            </a:pPr>
            <a:r>
              <a:rPr b="0" i="0" lang="en-US" sz="2435" u="none" cap="none" strike="noStrike">
                <a:solidFill>
                  <a:srgbClr val="000000"/>
                </a:solidFill>
                <a:latin typeface="Asap Medium"/>
                <a:ea typeface="Asap Medium"/>
                <a:cs typeface="Asap Medium"/>
                <a:sym typeface="Asap Medium"/>
              </a:rPr>
              <a:t>Homebutton (jButton): function homebuttonActionPerformed calls jPanel searchPanel</a:t>
            </a:r>
            <a:endParaRPr/>
          </a:p>
          <a:p>
            <a:pPr indent="0" lvl="0" marL="0" marR="0" rtl="0" algn="l">
              <a:lnSpc>
                <a:spcPct val="103039"/>
              </a:lnSpc>
              <a:spcBef>
                <a:spcPts val="0"/>
              </a:spcBef>
              <a:spcAft>
                <a:spcPts val="0"/>
              </a:spcAft>
              <a:buNone/>
            </a:pPr>
            <a:r>
              <a:t/>
            </a:r>
            <a:endParaRPr b="0" i="0" sz="2435" u="none" cap="none" strike="noStrike">
              <a:solidFill>
                <a:srgbClr val="000000"/>
              </a:solidFill>
              <a:latin typeface="Asap Medium"/>
              <a:ea typeface="Asap Medium"/>
              <a:cs typeface="Asap Medium"/>
              <a:sym typeface="Asap Medium"/>
            </a:endParaRPr>
          </a:p>
          <a:p>
            <a:pPr indent="-262962" lvl="1" marL="525926" marR="0" rtl="0" algn="l">
              <a:lnSpc>
                <a:spcPct val="103039"/>
              </a:lnSpc>
              <a:spcBef>
                <a:spcPts val="0"/>
              </a:spcBef>
              <a:spcAft>
                <a:spcPts val="0"/>
              </a:spcAft>
              <a:buClr>
                <a:srgbClr val="000000"/>
              </a:buClr>
              <a:buSzPts val="2435"/>
              <a:buFont typeface="Arial"/>
              <a:buChar char="•"/>
            </a:pPr>
            <a:r>
              <a:rPr b="0" i="0" lang="en-US" sz="2435" u="none" cap="none" strike="noStrike">
                <a:solidFill>
                  <a:srgbClr val="000000"/>
                </a:solidFill>
                <a:latin typeface="Asap"/>
                <a:ea typeface="Asap"/>
                <a:cs typeface="Asap"/>
                <a:sym typeface="Asap"/>
              </a:rPr>
              <a:t>A</a:t>
            </a:r>
            <a:r>
              <a:rPr b="0" i="0" lang="en-US" sz="2435" u="none" cap="none" strike="noStrike">
                <a:solidFill>
                  <a:srgbClr val="000000"/>
                </a:solidFill>
                <a:latin typeface="Asap Medium"/>
                <a:ea typeface="Asap Medium"/>
                <a:cs typeface="Asap Medium"/>
                <a:sym typeface="Asap Medium"/>
              </a:rPr>
              <a:t>boutbutton (jButton): function  aboutbuttonActionPerformed calls jPanel AboutUsPanel</a:t>
            </a:r>
            <a:endParaRPr/>
          </a:p>
          <a:p>
            <a:pPr indent="0" lvl="0" marL="0" marR="0" rtl="0" algn="l">
              <a:lnSpc>
                <a:spcPct val="103039"/>
              </a:lnSpc>
              <a:spcBef>
                <a:spcPts val="0"/>
              </a:spcBef>
              <a:spcAft>
                <a:spcPts val="0"/>
              </a:spcAft>
              <a:buNone/>
            </a:pPr>
            <a:r>
              <a:t/>
            </a:r>
            <a:endParaRPr b="0" i="0" sz="2435" u="none" cap="none" strike="noStrike">
              <a:solidFill>
                <a:srgbClr val="000000"/>
              </a:solidFill>
              <a:latin typeface="Asap Medium"/>
              <a:ea typeface="Asap Medium"/>
              <a:cs typeface="Asap Medium"/>
              <a:sym typeface="Asap Medium"/>
            </a:endParaRPr>
          </a:p>
          <a:p>
            <a:pPr indent="-262962" lvl="1" marL="525926" marR="0" rtl="0" algn="l">
              <a:lnSpc>
                <a:spcPct val="103039"/>
              </a:lnSpc>
              <a:spcBef>
                <a:spcPts val="0"/>
              </a:spcBef>
              <a:spcAft>
                <a:spcPts val="0"/>
              </a:spcAft>
              <a:buClr>
                <a:srgbClr val="000000"/>
              </a:buClr>
              <a:buSzPts val="2435"/>
              <a:buFont typeface="Arial"/>
              <a:buChar char="•"/>
            </a:pPr>
            <a:r>
              <a:rPr b="0" i="0" lang="en-US" sz="2435" u="none" cap="none" strike="noStrike">
                <a:solidFill>
                  <a:srgbClr val="000000"/>
                </a:solidFill>
                <a:latin typeface="Asap"/>
                <a:ea typeface="Asap"/>
                <a:cs typeface="Asap"/>
                <a:sym typeface="Asap"/>
              </a:rPr>
              <a:t>r</a:t>
            </a:r>
            <a:r>
              <a:rPr b="0" i="0" lang="en-US" sz="2435" u="none" cap="none" strike="noStrike">
                <a:solidFill>
                  <a:srgbClr val="000000"/>
                </a:solidFill>
                <a:latin typeface="Asap Medium"/>
                <a:ea typeface="Asap Medium"/>
                <a:cs typeface="Asap Medium"/>
                <a:sym typeface="Asap Medium"/>
              </a:rPr>
              <a:t>ecentbutton (jButton): function recentbuttonActionPerformed calls jPanel recentnews</a:t>
            </a:r>
            <a:endParaRPr/>
          </a:p>
        </p:txBody>
      </p:sp>
      <p:sp>
        <p:nvSpPr>
          <p:cNvPr id="520" name="Google Shape;520;p20"/>
          <p:cNvSpPr txBox="1"/>
          <p:nvPr/>
        </p:nvSpPr>
        <p:spPr>
          <a:xfrm>
            <a:off x="1613693" y="7091157"/>
            <a:ext cx="10612821" cy="495735"/>
          </a:xfrm>
          <a:prstGeom prst="rect">
            <a:avLst/>
          </a:prstGeom>
          <a:noFill/>
          <a:ln>
            <a:noFill/>
          </a:ln>
        </p:spPr>
        <p:txBody>
          <a:bodyPr anchorCtr="0" anchor="t" bIns="0" lIns="0" spcFirstLastPara="1" rIns="0" wrap="square" tIns="0">
            <a:spAutoFit/>
          </a:bodyPr>
          <a:lstStyle/>
          <a:p>
            <a:pPr indent="-323207" lvl="1" marL="646413" marR="0" rtl="0" algn="l">
              <a:lnSpc>
                <a:spcPct val="139979"/>
              </a:lnSpc>
              <a:spcBef>
                <a:spcPts val="0"/>
              </a:spcBef>
              <a:spcAft>
                <a:spcPts val="0"/>
              </a:spcAft>
              <a:buClr>
                <a:srgbClr val="960000"/>
              </a:buClr>
              <a:buSzPts val="2994"/>
              <a:buFont typeface="Arial"/>
              <a:buChar char="•"/>
            </a:pPr>
            <a:r>
              <a:rPr b="0" i="0" lang="en-US" sz="2994" u="none" cap="none" strike="noStrike">
                <a:solidFill>
                  <a:srgbClr val="960000"/>
                </a:solidFill>
                <a:latin typeface="Paytone One"/>
                <a:ea typeface="Paytone One"/>
                <a:cs typeface="Paytone One"/>
                <a:sym typeface="Paytone One"/>
              </a:rPr>
              <a:t>jcomponents of frame:</a:t>
            </a:r>
            <a:endParaRPr/>
          </a:p>
        </p:txBody>
      </p:sp>
      <p:pic>
        <p:nvPicPr>
          <p:cNvPr id="521" name="Google Shape;521;p20"/>
          <p:cNvPicPr preferRelativeResize="0"/>
          <p:nvPr/>
        </p:nvPicPr>
        <p:blipFill>
          <a:blip r:embed="rId6">
            <a:alphaModFix/>
          </a:blip>
          <a:stretch>
            <a:fillRect/>
          </a:stretch>
        </p:blipFill>
        <p:spPr>
          <a:xfrm>
            <a:off x="1510949" y="1925212"/>
            <a:ext cx="5788250" cy="426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pSp>
        <p:nvGrpSpPr>
          <p:cNvPr id="526" name="Google Shape;526;p21"/>
          <p:cNvGrpSpPr/>
          <p:nvPr/>
        </p:nvGrpSpPr>
        <p:grpSpPr>
          <a:xfrm>
            <a:off x="9002644" y="1885592"/>
            <a:ext cx="8256660" cy="6380878"/>
            <a:chOff x="0" y="-179917"/>
            <a:chExt cx="11008879" cy="8507836"/>
          </a:xfrm>
        </p:grpSpPr>
        <p:grpSp>
          <p:nvGrpSpPr>
            <p:cNvPr id="527" name="Google Shape;527;p21"/>
            <p:cNvGrpSpPr/>
            <p:nvPr/>
          </p:nvGrpSpPr>
          <p:grpSpPr>
            <a:xfrm>
              <a:off x="0" y="-179917"/>
              <a:ext cx="11008879" cy="8507836"/>
              <a:chOff x="0" y="-38100"/>
              <a:chExt cx="2331288" cy="1801657"/>
            </a:xfrm>
          </p:grpSpPr>
          <p:sp>
            <p:nvSpPr>
              <p:cNvPr id="528" name="Google Shape;528;p21"/>
              <p:cNvSpPr/>
              <p:nvPr/>
            </p:nvSpPr>
            <p:spPr>
              <a:xfrm>
                <a:off x="0" y="0"/>
                <a:ext cx="2331288" cy="1763557"/>
              </a:xfrm>
              <a:custGeom>
                <a:rect b="b" l="l" r="r" t="t"/>
                <a:pathLst>
                  <a:path extrusionOk="0" h="1763557" w="2331288">
                    <a:moveTo>
                      <a:pt x="0" y="0"/>
                    </a:moveTo>
                    <a:lnTo>
                      <a:pt x="2331288" y="0"/>
                    </a:lnTo>
                    <a:lnTo>
                      <a:pt x="2331288" y="1763557"/>
                    </a:lnTo>
                    <a:lnTo>
                      <a:pt x="0" y="1763557"/>
                    </a:lnTo>
                    <a:close/>
                  </a:path>
                </a:pathLst>
              </a:custGeom>
              <a:solidFill>
                <a:srgbClr val="B30101"/>
              </a:solidFill>
              <a:ln>
                <a:noFill/>
              </a:ln>
            </p:spPr>
          </p:sp>
          <p:sp>
            <p:nvSpPr>
              <p:cNvPr id="529" name="Google Shape;529;p21"/>
              <p:cNvSpPr txBox="1"/>
              <p:nvPr/>
            </p:nvSpPr>
            <p:spPr>
              <a:xfrm>
                <a:off x="0" y="-38100"/>
                <a:ext cx="2331287" cy="1801657"/>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0" name="Google Shape;530;p21"/>
            <p:cNvSpPr/>
            <p:nvPr/>
          </p:nvSpPr>
          <p:spPr>
            <a:xfrm>
              <a:off x="363370" y="322699"/>
              <a:ext cx="10282135" cy="7682522"/>
            </a:xfrm>
            <a:custGeom>
              <a:rect b="b" l="l" r="r" t="t"/>
              <a:pathLst>
                <a:path extrusionOk="0" h="1504050" w="2012991">
                  <a:moveTo>
                    <a:pt x="0" y="0"/>
                  </a:moveTo>
                  <a:lnTo>
                    <a:pt x="2012991" y="0"/>
                  </a:lnTo>
                  <a:lnTo>
                    <a:pt x="2012991" y="1504050"/>
                  </a:lnTo>
                  <a:lnTo>
                    <a:pt x="0" y="1504050"/>
                  </a:lnTo>
                  <a:close/>
                </a:path>
              </a:pathLst>
            </a:custGeom>
            <a:blipFill rotWithShape="1">
              <a:blip r:embed="rId3">
                <a:alphaModFix/>
              </a:blip>
              <a:stretch>
                <a:fillRect b="0" l="-1008" r="0" t="0"/>
              </a:stretch>
            </a:blipFill>
            <a:ln>
              <a:noFill/>
            </a:ln>
          </p:spPr>
        </p:sp>
      </p:grpSp>
      <p:sp>
        <p:nvSpPr>
          <p:cNvPr id="531" name="Google Shape;531;p21"/>
          <p:cNvSpPr/>
          <p:nvPr/>
        </p:nvSpPr>
        <p:spPr>
          <a:xfrm>
            <a:off x="2042602" y="2479321"/>
            <a:ext cx="6280626" cy="5787148"/>
          </a:xfrm>
          <a:custGeom>
            <a:rect b="b" l="l" r="r" t="t"/>
            <a:pathLst>
              <a:path extrusionOk="0" h="5787148" w="6280626">
                <a:moveTo>
                  <a:pt x="0" y="0"/>
                </a:moveTo>
                <a:lnTo>
                  <a:pt x="6280626" y="0"/>
                </a:lnTo>
                <a:lnTo>
                  <a:pt x="6280626" y="5787149"/>
                </a:lnTo>
                <a:lnTo>
                  <a:pt x="0" y="5787149"/>
                </a:lnTo>
                <a:lnTo>
                  <a:pt x="0" y="0"/>
                </a:lnTo>
                <a:close/>
              </a:path>
            </a:pathLst>
          </a:custGeom>
          <a:blipFill rotWithShape="1">
            <a:blip r:embed="rId4">
              <a:alphaModFix/>
            </a:blip>
            <a:stretch>
              <a:fillRect b="0" l="0" r="0" t="0"/>
            </a:stretch>
          </a:blipFill>
          <a:ln>
            <a:noFill/>
          </a:ln>
        </p:spPr>
      </p:sp>
      <p:sp>
        <p:nvSpPr>
          <p:cNvPr id="532" name="Google Shape;532;p21"/>
          <p:cNvSpPr txBox="1"/>
          <p:nvPr/>
        </p:nvSpPr>
        <p:spPr>
          <a:xfrm>
            <a:off x="2080785" y="522970"/>
            <a:ext cx="12907295" cy="50573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960" u="none" cap="none" strike="noStrike">
                <a:solidFill>
                  <a:srgbClr val="960000"/>
                </a:solidFill>
                <a:latin typeface="Paytone One"/>
                <a:ea typeface="Paytone One"/>
                <a:cs typeface="Paytone One"/>
                <a:sym typeface="Paytone One"/>
              </a:rPr>
              <a:t>jPanels support jButton operations</a:t>
            </a:r>
            <a:endParaRPr/>
          </a:p>
        </p:txBody>
      </p:sp>
      <p:sp>
        <p:nvSpPr>
          <p:cNvPr id="533" name="Google Shape;533;p21"/>
          <p:cNvSpPr txBox="1"/>
          <p:nvPr/>
        </p:nvSpPr>
        <p:spPr>
          <a:xfrm>
            <a:off x="1831399" y="1756786"/>
            <a:ext cx="6703033" cy="399088"/>
          </a:xfrm>
          <a:prstGeom prst="rect">
            <a:avLst/>
          </a:prstGeom>
          <a:noFill/>
          <a:ln>
            <a:noFill/>
          </a:ln>
        </p:spPr>
        <p:txBody>
          <a:bodyPr anchorCtr="0" anchor="t" bIns="0" lIns="0" spcFirstLastPara="1" rIns="0" wrap="square" tIns="0">
            <a:spAutoFit/>
          </a:bodyPr>
          <a:lstStyle/>
          <a:p>
            <a:pPr indent="-246975" lvl="1" marL="493951" marR="0" rtl="0" algn="just">
              <a:lnSpc>
                <a:spcPct val="140052"/>
              </a:lnSpc>
              <a:spcBef>
                <a:spcPts val="0"/>
              </a:spcBef>
              <a:spcAft>
                <a:spcPts val="0"/>
              </a:spcAft>
              <a:buClr>
                <a:srgbClr val="000000"/>
              </a:buClr>
              <a:buSzPts val="2287"/>
              <a:buFont typeface="Arial"/>
              <a:buChar char="•"/>
            </a:pPr>
            <a:r>
              <a:rPr b="0" i="0" lang="en-US" sz="2287" u="none" cap="none" strike="noStrike">
                <a:solidFill>
                  <a:srgbClr val="000000"/>
                </a:solidFill>
                <a:latin typeface="Asap Medium"/>
                <a:ea typeface="Asap Medium"/>
                <a:cs typeface="Asap Medium"/>
                <a:sym typeface="Asap Medium"/>
              </a:rPr>
              <a:t>SearchPanel:</a:t>
            </a:r>
            <a:endParaRPr/>
          </a:p>
        </p:txBody>
      </p:sp>
      <p:sp>
        <p:nvSpPr>
          <p:cNvPr id="534" name="Google Shape;534;p21"/>
          <p:cNvSpPr txBox="1"/>
          <p:nvPr/>
        </p:nvSpPr>
        <p:spPr>
          <a:xfrm>
            <a:off x="1831399" y="8722180"/>
            <a:ext cx="11488060" cy="798962"/>
          </a:xfrm>
          <a:prstGeom prst="rect">
            <a:avLst/>
          </a:prstGeom>
          <a:noFill/>
          <a:ln>
            <a:noFill/>
          </a:ln>
        </p:spPr>
        <p:txBody>
          <a:bodyPr anchorCtr="0" anchor="t" bIns="0" lIns="0" spcFirstLastPara="1" rIns="0" wrap="square" tIns="0">
            <a:spAutoFit/>
          </a:bodyPr>
          <a:lstStyle/>
          <a:p>
            <a:pPr indent="-246975" lvl="1" marL="493951" marR="0" rtl="0" algn="l">
              <a:lnSpc>
                <a:spcPct val="140052"/>
              </a:lnSpc>
              <a:spcBef>
                <a:spcPts val="0"/>
              </a:spcBef>
              <a:spcAft>
                <a:spcPts val="0"/>
              </a:spcAft>
              <a:buClr>
                <a:srgbClr val="000000"/>
              </a:buClr>
              <a:buSzPts val="2287"/>
              <a:buFont typeface="Arial"/>
              <a:buChar char="•"/>
            </a:pPr>
            <a:r>
              <a:rPr b="0" i="0" lang="en-US" sz="2287" u="none" cap="none" strike="noStrike">
                <a:solidFill>
                  <a:srgbClr val="000000"/>
                </a:solidFill>
                <a:latin typeface="Asap Medium"/>
                <a:ea typeface="Asap Medium"/>
                <a:cs typeface="Asap Medium"/>
                <a:sym typeface="Asap Medium"/>
              </a:rPr>
              <a:t>SearchPanel displays the search interface. Because we receive many keyword-related articles from the algorithm, SearchPanel needs to support navigation between pages</a:t>
            </a:r>
            <a:endParaRPr/>
          </a:p>
        </p:txBody>
      </p:sp>
      <p:grpSp>
        <p:nvGrpSpPr>
          <p:cNvPr id="535" name="Google Shape;535;p21"/>
          <p:cNvGrpSpPr/>
          <p:nvPr/>
        </p:nvGrpSpPr>
        <p:grpSpPr>
          <a:xfrm rot="-5400000">
            <a:off x="-11787816" y="4632630"/>
            <a:ext cx="22645956" cy="3659024"/>
            <a:chOff x="0" y="-38100"/>
            <a:chExt cx="1821688" cy="294340"/>
          </a:xfrm>
        </p:grpSpPr>
        <p:sp>
          <p:nvSpPr>
            <p:cNvPr id="536" name="Google Shape;536;p21"/>
            <p:cNvSpPr/>
            <p:nvPr/>
          </p:nvSpPr>
          <p:spPr>
            <a:xfrm>
              <a:off x="0" y="0"/>
              <a:ext cx="1821688" cy="256240"/>
            </a:xfrm>
            <a:custGeom>
              <a:rect b="b" l="l" r="r" t="t"/>
              <a:pathLst>
                <a:path extrusionOk="0" h="256240" w="1821688">
                  <a:moveTo>
                    <a:pt x="203200" y="0"/>
                  </a:moveTo>
                  <a:lnTo>
                    <a:pt x="1618488" y="0"/>
                  </a:lnTo>
                  <a:lnTo>
                    <a:pt x="1821688" y="256240"/>
                  </a:lnTo>
                  <a:lnTo>
                    <a:pt x="0" y="256240"/>
                  </a:lnTo>
                  <a:lnTo>
                    <a:pt x="203200" y="0"/>
                  </a:lnTo>
                  <a:close/>
                </a:path>
              </a:pathLst>
            </a:custGeom>
            <a:solidFill>
              <a:srgbClr val="A20E20"/>
            </a:solidFill>
            <a:ln>
              <a:noFill/>
            </a:ln>
          </p:spPr>
        </p:sp>
        <p:sp>
          <p:nvSpPr>
            <p:cNvPr id="537" name="Google Shape;537;p21"/>
            <p:cNvSpPr txBox="1"/>
            <p:nvPr/>
          </p:nvSpPr>
          <p:spPr>
            <a:xfrm>
              <a:off x="127000" y="-38100"/>
              <a:ext cx="1567688" cy="2943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38" name="Google Shape;538;p21"/>
          <p:cNvPicPr preferRelativeResize="0"/>
          <p:nvPr/>
        </p:nvPicPr>
        <p:blipFill>
          <a:blip r:embed="rId5">
            <a:alphaModFix/>
          </a:blip>
          <a:stretch>
            <a:fillRect/>
          </a:stretch>
        </p:blipFill>
        <p:spPr>
          <a:xfrm>
            <a:off x="1937950" y="2575575"/>
            <a:ext cx="6280625" cy="50485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pSp>
        <p:nvGrpSpPr>
          <p:cNvPr id="543" name="Google Shape;543;p22"/>
          <p:cNvGrpSpPr/>
          <p:nvPr/>
        </p:nvGrpSpPr>
        <p:grpSpPr>
          <a:xfrm>
            <a:off x="-8237579" y="-2203102"/>
            <a:ext cx="20609646" cy="13253718"/>
            <a:chOff x="0" y="-38100"/>
            <a:chExt cx="452149" cy="290770"/>
          </a:xfrm>
        </p:grpSpPr>
        <p:sp>
          <p:nvSpPr>
            <p:cNvPr id="544" name="Google Shape;544;p22"/>
            <p:cNvSpPr/>
            <p:nvPr/>
          </p:nvSpPr>
          <p:spPr>
            <a:xfrm>
              <a:off x="0" y="0"/>
              <a:ext cx="452149" cy="252670"/>
            </a:xfrm>
            <a:custGeom>
              <a:rect b="b" l="l" r="r" t="t"/>
              <a:pathLst>
                <a:path extrusionOk="0" h="252670" w="452149">
                  <a:moveTo>
                    <a:pt x="203200" y="0"/>
                  </a:moveTo>
                  <a:lnTo>
                    <a:pt x="248949" y="0"/>
                  </a:lnTo>
                  <a:lnTo>
                    <a:pt x="452149" y="252670"/>
                  </a:lnTo>
                  <a:lnTo>
                    <a:pt x="0" y="252670"/>
                  </a:lnTo>
                  <a:lnTo>
                    <a:pt x="203200" y="0"/>
                  </a:lnTo>
                  <a:close/>
                </a:path>
              </a:pathLst>
            </a:custGeom>
            <a:solidFill>
              <a:srgbClr val="E4E4E4">
                <a:alpha val="60000"/>
              </a:srgbClr>
            </a:solidFill>
            <a:ln>
              <a:noFill/>
            </a:ln>
          </p:spPr>
        </p:sp>
        <p:sp>
          <p:nvSpPr>
            <p:cNvPr id="545" name="Google Shape;545;p22"/>
            <p:cNvSpPr txBox="1"/>
            <p:nvPr/>
          </p:nvSpPr>
          <p:spPr>
            <a:xfrm>
              <a:off x="127000" y="-38100"/>
              <a:ext cx="198149" cy="2907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6" name="Google Shape;546;p22"/>
          <p:cNvSpPr txBox="1"/>
          <p:nvPr/>
        </p:nvSpPr>
        <p:spPr>
          <a:xfrm>
            <a:off x="2392767" y="1194734"/>
            <a:ext cx="10833300" cy="9150000"/>
          </a:xfrm>
          <a:prstGeom prst="rect">
            <a:avLst/>
          </a:prstGeom>
          <a:noFill/>
          <a:ln>
            <a:noFill/>
          </a:ln>
        </p:spPr>
        <p:txBody>
          <a:bodyPr anchorCtr="0" anchor="t" bIns="0" lIns="0" spcFirstLastPara="1" rIns="0" wrap="square" tIns="0">
            <a:spAutoFit/>
          </a:bodyPr>
          <a:lstStyle/>
          <a:p>
            <a:pPr indent="-302261" lvl="1" marL="604523"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searchbar (jTextField): Receives keywords from users.</a:t>
            </a:r>
            <a:endParaRPr/>
          </a:p>
          <a:p>
            <a:pPr indent="-302261" lvl="1" marL="604523"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back (jButton): Moves to the previous set of 4 articles.</a:t>
            </a:r>
            <a:endParaRPr/>
          </a:p>
          <a:p>
            <a:pPr indent="-302261" lvl="1" marL="604523"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next (jButton): Moves to the next set of 4 articles.</a:t>
            </a:r>
            <a:endParaRPr/>
          </a:p>
          <a:p>
            <a:pPr indent="-302261" lvl="1" marL="604523"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search (jButton): Performs search. Calls the searchActionPerformed function to activate the sendDataToServer() function to retrieve the most relevant articles.</a:t>
            </a:r>
            <a:endParaRPr/>
          </a:p>
          <a:p>
            <a:pPr indent="-302261" lvl="1" marL="604523"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Categorycombobox (jComboBox): Receives a selection of one of three types (All, Article, Blog, News) from the user to facilitate search by types.</a:t>
            </a:r>
            <a:endParaRPr/>
          </a:p>
          <a:p>
            <a:pPr indent="-302261" lvl="1" marL="604523"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Currentpage (jLabel): Displays the current page of articles.</a:t>
            </a:r>
            <a:endParaRPr/>
          </a:p>
          <a:p>
            <a:pPr indent="-302261" lvl="1" marL="604523"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News1, News2, News3, News4 (jPanel): Helps display the current articles of the page. Each panel includes:</a:t>
            </a:r>
            <a:endParaRPr/>
          </a:p>
          <a:p>
            <a:pPr indent="-403014" lvl="2" marL="1209045"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image (jLabel): Displays the article image.</a:t>
            </a:r>
            <a:endParaRPr/>
          </a:p>
          <a:p>
            <a:pPr indent="-403014" lvl="2" marL="1209045"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title (jLabel): Displays the article title. Activates the ViewNews() function to display the full article to the user.</a:t>
            </a:r>
            <a:endParaRPr/>
          </a:p>
          <a:p>
            <a:pPr indent="-403014" lvl="2" marL="1209045"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author (jLabel): Displays the author of the article.</a:t>
            </a:r>
            <a:endParaRPr/>
          </a:p>
          <a:p>
            <a:pPr indent="-403014" lvl="2" marL="1209045"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subtitle (jLabel): Displays the posting date of the article.</a:t>
            </a:r>
            <a:endParaRPr/>
          </a:p>
          <a:p>
            <a:pPr indent="-403014" lvl="2" marL="1209045" marR="0" rtl="0" algn="l">
              <a:lnSpc>
                <a:spcPct val="119000"/>
              </a:lnSpc>
              <a:spcBef>
                <a:spcPts val="0"/>
              </a:spcBef>
              <a:spcAft>
                <a:spcPts val="0"/>
              </a:spcAft>
              <a:buClr>
                <a:srgbClr val="000000"/>
              </a:buClr>
              <a:buSzPts val="2800"/>
              <a:buFont typeface="Arial"/>
              <a:buChar char="⚬"/>
            </a:pPr>
            <a:r>
              <a:rPr b="0" i="0" lang="en-US" sz="2800" u="none" cap="none" strike="noStrike">
                <a:solidFill>
                  <a:srgbClr val="000000"/>
                </a:solidFill>
                <a:latin typeface="Cabin"/>
                <a:ea typeface="Cabin"/>
                <a:cs typeface="Cabin"/>
                <a:sym typeface="Cabin"/>
              </a:rPr>
              <a:t>type (jLabel): Displays the associated category of the article.</a:t>
            </a:r>
            <a:endParaRPr/>
          </a:p>
        </p:txBody>
      </p:sp>
      <p:sp>
        <p:nvSpPr>
          <p:cNvPr id="547" name="Google Shape;547;p22"/>
          <p:cNvSpPr txBox="1"/>
          <p:nvPr/>
        </p:nvSpPr>
        <p:spPr>
          <a:xfrm>
            <a:off x="2392767" y="591575"/>
            <a:ext cx="7654500" cy="406800"/>
          </a:xfrm>
          <a:prstGeom prst="rect">
            <a:avLst/>
          </a:prstGeom>
          <a:noFill/>
          <a:ln>
            <a:noFill/>
          </a:ln>
        </p:spPr>
        <p:txBody>
          <a:bodyPr anchorCtr="0" anchor="t" bIns="0" lIns="0" spcFirstLastPara="1" rIns="0" wrap="square" tIns="0">
            <a:spAutoFit/>
          </a:bodyPr>
          <a:lstStyle/>
          <a:p>
            <a:pPr indent="0" lvl="0" marL="0" marR="0" rtl="0" algn="l">
              <a:lnSpc>
                <a:spcPct val="104994"/>
              </a:lnSpc>
              <a:spcBef>
                <a:spcPts val="0"/>
              </a:spcBef>
              <a:spcAft>
                <a:spcPts val="0"/>
              </a:spcAft>
              <a:buNone/>
            </a:pPr>
            <a:r>
              <a:rPr b="0" i="0" lang="en-US" sz="2643" u="none" cap="none" strike="noStrike">
                <a:solidFill>
                  <a:srgbClr val="761E1E"/>
                </a:solidFill>
                <a:latin typeface="Paytone One"/>
                <a:ea typeface="Paytone One"/>
                <a:cs typeface="Paytone One"/>
                <a:sym typeface="Paytone One"/>
              </a:rPr>
              <a:t>jComponents :</a:t>
            </a:r>
            <a:endParaRPr/>
          </a:p>
        </p:txBody>
      </p:sp>
      <p:grpSp>
        <p:nvGrpSpPr>
          <p:cNvPr id="548" name="Google Shape;548;p22"/>
          <p:cNvGrpSpPr/>
          <p:nvPr/>
        </p:nvGrpSpPr>
        <p:grpSpPr>
          <a:xfrm rot="-5400000">
            <a:off x="12591466" y="3445208"/>
            <a:ext cx="11097805" cy="5390678"/>
            <a:chOff x="0" y="-38100"/>
            <a:chExt cx="1432039" cy="695602"/>
          </a:xfrm>
        </p:grpSpPr>
        <p:sp>
          <p:nvSpPr>
            <p:cNvPr id="549" name="Google Shape;549;p22"/>
            <p:cNvSpPr/>
            <p:nvPr/>
          </p:nvSpPr>
          <p:spPr>
            <a:xfrm>
              <a:off x="0" y="0"/>
              <a:ext cx="1432039" cy="657502"/>
            </a:xfrm>
            <a:custGeom>
              <a:rect b="b" l="l" r="r" t="t"/>
              <a:pathLst>
                <a:path extrusionOk="0" h="657502" w="1432039">
                  <a:moveTo>
                    <a:pt x="1228839" y="0"/>
                  </a:moveTo>
                  <a:lnTo>
                    <a:pt x="0" y="0"/>
                  </a:lnTo>
                  <a:lnTo>
                    <a:pt x="0" y="657502"/>
                  </a:lnTo>
                  <a:lnTo>
                    <a:pt x="1228839" y="657502"/>
                  </a:lnTo>
                  <a:lnTo>
                    <a:pt x="1432039" y="328751"/>
                  </a:lnTo>
                  <a:lnTo>
                    <a:pt x="1228839" y="0"/>
                  </a:lnTo>
                  <a:close/>
                </a:path>
              </a:pathLst>
            </a:custGeom>
            <a:solidFill>
              <a:srgbClr val="AF0000"/>
            </a:solidFill>
            <a:ln>
              <a:noFill/>
            </a:ln>
          </p:spPr>
        </p:sp>
        <p:sp>
          <p:nvSpPr>
            <p:cNvPr id="550" name="Google Shape;550;p22"/>
            <p:cNvSpPr txBox="1"/>
            <p:nvPr/>
          </p:nvSpPr>
          <p:spPr>
            <a:xfrm>
              <a:off x="0" y="-38100"/>
              <a:ext cx="1317739" cy="695602"/>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1" name="Google Shape;551;p22"/>
          <p:cNvGrpSpPr/>
          <p:nvPr/>
        </p:nvGrpSpPr>
        <p:grpSpPr>
          <a:xfrm rot="-5400000">
            <a:off x="14254149" y="4465316"/>
            <a:ext cx="7412929" cy="7769846"/>
            <a:chOff x="0" y="-38100"/>
            <a:chExt cx="812800" cy="851935"/>
          </a:xfrm>
        </p:grpSpPr>
        <p:sp>
          <p:nvSpPr>
            <p:cNvPr id="552" name="Google Shape;552;p22"/>
            <p:cNvSpPr/>
            <p:nvPr/>
          </p:nvSpPr>
          <p:spPr>
            <a:xfrm>
              <a:off x="0" y="0"/>
              <a:ext cx="812800" cy="813835"/>
            </a:xfrm>
            <a:custGeom>
              <a:rect b="b" l="l" r="r" t="t"/>
              <a:pathLst>
                <a:path extrusionOk="0" h="813835" w="812800">
                  <a:moveTo>
                    <a:pt x="609600" y="0"/>
                  </a:moveTo>
                  <a:lnTo>
                    <a:pt x="0" y="0"/>
                  </a:lnTo>
                  <a:lnTo>
                    <a:pt x="0" y="813835"/>
                  </a:lnTo>
                  <a:lnTo>
                    <a:pt x="609600" y="813835"/>
                  </a:lnTo>
                  <a:lnTo>
                    <a:pt x="812800" y="406917"/>
                  </a:lnTo>
                  <a:lnTo>
                    <a:pt x="609600" y="0"/>
                  </a:lnTo>
                  <a:close/>
                </a:path>
              </a:pathLst>
            </a:custGeom>
            <a:solidFill>
              <a:srgbClr val="A20E20"/>
            </a:solidFill>
            <a:ln>
              <a:noFill/>
            </a:ln>
          </p:spPr>
        </p:sp>
        <p:sp>
          <p:nvSpPr>
            <p:cNvPr id="553" name="Google Shape;553;p22"/>
            <p:cNvSpPr txBox="1"/>
            <p:nvPr/>
          </p:nvSpPr>
          <p:spPr>
            <a:xfrm>
              <a:off x="0" y="-38100"/>
              <a:ext cx="698500" cy="85193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4" name="Google Shape;554;p22"/>
          <p:cNvGrpSpPr/>
          <p:nvPr/>
        </p:nvGrpSpPr>
        <p:grpSpPr>
          <a:xfrm rot="-5400000">
            <a:off x="-11787816" y="4632630"/>
            <a:ext cx="22645956" cy="3659024"/>
            <a:chOff x="0" y="-38100"/>
            <a:chExt cx="1821688" cy="294340"/>
          </a:xfrm>
        </p:grpSpPr>
        <p:sp>
          <p:nvSpPr>
            <p:cNvPr id="555" name="Google Shape;555;p22"/>
            <p:cNvSpPr/>
            <p:nvPr/>
          </p:nvSpPr>
          <p:spPr>
            <a:xfrm>
              <a:off x="0" y="0"/>
              <a:ext cx="1821688" cy="256240"/>
            </a:xfrm>
            <a:custGeom>
              <a:rect b="b" l="l" r="r" t="t"/>
              <a:pathLst>
                <a:path extrusionOk="0" h="256240" w="1821688">
                  <a:moveTo>
                    <a:pt x="203200" y="0"/>
                  </a:moveTo>
                  <a:lnTo>
                    <a:pt x="1618488" y="0"/>
                  </a:lnTo>
                  <a:lnTo>
                    <a:pt x="1821688" y="256240"/>
                  </a:lnTo>
                  <a:lnTo>
                    <a:pt x="0" y="256240"/>
                  </a:lnTo>
                  <a:lnTo>
                    <a:pt x="203200" y="0"/>
                  </a:lnTo>
                  <a:close/>
                </a:path>
              </a:pathLst>
            </a:custGeom>
            <a:solidFill>
              <a:srgbClr val="A20E20"/>
            </a:solidFill>
            <a:ln>
              <a:noFill/>
            </a:ln>
          </p:spPr>
        </p:sp>
        <p:sp>
          <p:nvSpPr>
            <p:cNvPr id="556" name="Google Shape;556;p22"/>
            <p:cNvSpPr txBox="1"/>
            <p:nvPr/>
          </p:nvSpPr>
          <p:spPr>
            <a:xfrm>
              <a:off x="127000" y="-38100"/>
              <a:ext cx="1567688" cy="2943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23"/>
          <p:cNvGrpSpPr/>
          <p:nvPr/>
        </p:nvGrpSpPr>
        <p:grpSpPr>
          <a:xfrm>
            <a:off x="-9123302" y="-2143497"/>
            <a:ext cx="20609646" cy="13253718"/>
            <a:chOff x="0" y="-38100"/>
            <a:chExt cx="452149" cy="290770"/>
          </a:xfrm>
        </p:grpSpPr>
        <p:sp>
          <p:nvSpPr>
            <p:cNvPr id="562" name="Google Shape;562;p23"/>
            <p:cNvSpPr/>
            <p:nvPr/>
          </p:nvSpPr>
          <p:spPr>
            <a:xfrm>
              <a:off x="0" y="0"/>
              <a:ext cx="452149" cy="252670"/>
            </a:xfrm>
            <a:custGeom>
              <a:rect b="b" l="l" r="r" t="t"/>
              <a:pathLst>
                <a:path extrusionOk="0" h="252670" w="452149">
                  <a:moveTo>
                    <a:pt x="203200" y="0"/>
                  </a:moveTo>
                  <a:lnTo>
                    <a:pt x="248949" y="0"/>
                  </a:lnTo>
                  <a:lnTo>
                    <a:pt x="452149" y="252670"/>
                  </a:lnTo>
                  <a:lnTo>
                    <a:pt x="0" y="252670"/>
                  </a:lnTo>
                  <a:lnTo>
                    <a:pt x="203200" y="0"/>
                  </a:lnTo>
                  <a:close/>
                </a:path>
              </a:pathLst>
            </a:custGeom>
            <a:solidFill>
              <a:srgbClr val="E4E4E4">
                <a:alpha val="60000"/>
              </a:srgbClr>
            </a:solidFill>
            <a:ln>
              <a:noFill/>
            </a:ln>
          </p:spPr>
        </p:sp>
        <p:sp>
          <p:nvSpPr>
            <p:cNvPr id="563" name="Google Shape;563;p23"/>
            <p:cNvSpPr txBox="1"/>
            <p:nvPr/>
          </p:nvSpPr>
          <p:spPr>
            <a:xfrm>
              <a:off x="127000" y="-38100"/>
              <a:ext cx="198149" cy="2907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4" name="Google Shape;564;p23"/>
          <p:cNvGrpSpPr/>
          <p:nvPr/>
        </p:nvGrpSpPr>
        <p:grpSpPr>
          <a:xfrm>
            <a:off x="2279888" y="1984500"/>
            <a:ext cx="13728224" cy="4862482"/>
            <a:chOff x="0" y="0"/>
            <a:chExt cx="18304299" cy="6483309"/>
          </a:xfrm>
        </p:grpSpPr>
        <p:grpSp>
          <p:nvGrpSpPr>
            <p:cNvPr id="565" name="Google Shape;565;p23"/>
            <p:cNvGrpSpPr/>
            <p:nvPr/>
          </p:nvGrpSpPr>
          <p:grpSpPr>
            <a:xfrm>
              <a:off x="10113327" y="46715"/>
              <a:ext cx="8190972" cy="6291753"/>
              <a:chOff x="0" y="-38100"/>
              <a:chExt cx="3180393" cy="2442964"/>
            </a:xfrm>
          </p:grpSpPr>
          <p:sp>
            <p:nvSpPr>
              <p:cNvPr id="566" name="Google Shape;566;p23"/>
              <p:cNvSpPr/>
              <p:nvPr/>
            </p:nvSpPr>
            <p:spPr>
              <a:xfrm>
                <a:off x="0" y="0"/>
                <a:ext cx="3180393" cy="2404864"/>
              </a:xfrm>
              <a:custGeom>
                <a:rect b="b" l="l" r="r" t="t"/>
                <a:pathLst>
                  <a:path extrusionOk="0" h="2404864" w="3180393">
                    <a:moveTo>
                      <a:pt x="0" y="0"/>
                    </a:moveTo>
                    <a:lnTo>
                      <a:pt x="3180393" y="0"/>
                    </a:lnTo>
                    <a:lnTo>
                      <a:pt x="3180393" y="2404864"/>
                    </a:lnTo>
                    <a:lnTo>
                      <a:pt x="0" y="2404864"/>
                    </a:lnTo>
                    <a:close/>
                  </a:path>
                </a:pathLst>
              </a:custGeom>
              <a:solidFill>
                <a:srgbClr val="B30101"/>
              </a:solidFill>
              <a:ln>
                <a:noFill/>
              </a:ln>
            </p:spPr>
          </p:sp>
          <p:sp>
            <p:nvSpPr>
              <p:cNvPr id="567" name="Google Shape;567;p23"/>
              <p:cNvSpPr txBox="1"/>
              <p:nvPr/>
            </p:nvSpPr>
            <p:spPr>
              <a:xfrm>
                <a:off x="0" y="-38100"/>
                <a:ext cx="3180393" cy="2442964"/>
              </a:xfrm>
              <a:prstGeom prst="rect">
                <a:avLst/>
              </a:prstGeom>
              <a:noFill/>
              <a:ln>
                <a:noFill/>
              </a:ln>
            </p:spPr>
            <p:txBody>
              <a:bodyPr anchorCtr="0" anchor="ctr" bIns="44925" lIns="44925" spcFirstLastPara="1" rIns="44925" wrap="square" tIns="44925">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8" name="Google Shape;568;p23"/>
            <p:cNvSpPr/>
            <p:nvPr/>
          </p:nvSpPr>
          <p:spPr>
            <a:xfrm>
              <a:off x="10300924" y="319095"/>
              <a:ext cx="7815779" cy="5845119"/>
            </a:xfrm>
            <a:custGeom>
              <a:rect b="b" l="l" r="r" t="t"/>
              <a:pathLst>
                <a:path extrusionOk="0" h="1505438" w="2012991">
                  <a:moveTo>
                    <a:pt x="0" y="0"/>
                  </a:moveTo>
                  <a:lnTo>
                    <a:pt x="2012991" y="0"/>
                  </a:lnTo>
                  <a:lnTo>
                    <a:pt x="2012991" y="1505438"/>
                  </a:lnTo>
                  <a:lnTo>
                    <a:pt x="0" y="1505438"/>
                  </a:lnTo>
                  <a:close/>
                </a:path>
              </a:pathLst>
            </a:custGeom>
            <a:blipFill rotWithShape="1">
              <a:blip r:embed="rId3">
                <a:alphaModFix/>
              </a:blip>
              <a:stretch>
                <a:fillRect b="0" l="-1431" r="-2201" t="0"/>
              </a:stretch>
            </a:blipFill>
            <a:ln>
              <a:noFill/>
            </a:ln>
          </p:spPr>
        </p:sp>
        <p:sp>
          <p:nvSpPr>
            <p:cNvPr id="569" name="Google Shape;569;p23"/>
            <p:cNvSpPr/>
            <p:nvPr/>
          </p:nvSpPr>
          <p:spPr>
            <a:xfrm>
              <a:off x="0" y="0"/>
              <a:ext cx="7682373" cy="6483309"/>
            </a:xfrm>
            <a:custGeom>
              <a:rect b="b" l="l" r="r" t="t"/>
              <a:pathLst>
                <a:path extrusionOk="0" h="6483309" w="7682373">
                  <a:moveTo>
                    <a:pt x="0" y="0"/>
                  </a:moveTo>
                  <a:lnTo>
                    <a:pt x="7682373" y="0"/>
                  </a:lnTo>
                  <a:lnTo>
                    <a:pt x="7682373" y="6483309"/>
                  </a:lnTo>
                  <a:lnTo>
                    <a:pt x="0" y="6483309"/>
                  </a:lnTo>
                  <a:lnTo>
                    <a:pt x="0" y="0"/>
                  </a:lnTo>
                  <a:close/>
                </a:path>
              </a:pathLst>
            </a:custGeom>
            <a:blipFill rotWithShape="1">
              <a:blip r:embed="rId4">
                <a:alphaModFix/>
              </a:blip>
              <a:stretch>
                <a:fillRect b="0" l="0" r="0" t="0"/>
              </a:stretch>
            </a:blipFill>
            <a:ln>
              <a:noFill/>
            </a:ln>
          </p:spPr>
        </p:sp>
      </p:grpSp>
      <p:grpSp>
        <p:nvGrpSpPr>
          <p:cNvPr id="570" name="Google Shape;570;p23"/>
          <p:cNvGrpSpPr/>
          <p:nvPr/>
        </p:nvGrpSpPr>
        <p:grpSpPr>
          <a:xfrm rot="-5400000">
            <a:off x="13856926" y="2656349"/>
            <a:ext cx="11097805" cy="5390678"/>
            <a:chOff x="0" y="-38100"/>
            <a:chExt cx="1432039" cy="695602"/>
          </a:xfrm>
        </p:grpSpPr>
        <p:sp>
          <p:nvSpPr>
            <p:cNvPr id="571" name="Google Shape;571;p23"/>
            <p:cNvSpPr/>
            <p:nvPr/>
          </p:nvSpPr>
          <p:spPr>
            <a:xfrm>
              <a:off x="0" y="0"/>
              <a:ext cx="1432039" cy="657502"/>
            </a:xfrm>
            <a:custGeom>
              <a:rect b="b" l="l" r="r" t="t"/>
              <a:pathLst>
                <a:path extrusionOk="0" h="657502" w="1432039">
                  <a:moveTo>
                    <a:pt x="1228839" y="0"/>
                  </a:moveTo>
                  <a:lnTo>
                    <a:pt x="0" y="0"/>
                  </a:lnTo>
                  <a:lnTo>
                    <a:pt x="0" y="657502"/>
                  </a:lnTo>
                  <a:lnTo>
                    <a:pt x="1228839" y="657502"/>
                  </a:lnTo>
                  <a:lnTo>
                    <a:pt x="1432039" y="328751"/>
                  </a:lnTo>
                  <a:lnTo>
                    <a:pt x="1228839" y="0"/>
                  </a:lnTo>
                  <a:close/>
                </a:path>
              </a:pathLst>
            </a:custGeom>
            <a:solidFill>
              <a:srgbClr val="AF0000"/>
            </a:solidFill>
            <a:ln>
              <a:noFill/>
            </a:ln>
          </p:spPr>
        </p:sp>
        <p:sp>
          <p:nvSpPr>
            <p:cNvPr id="572" name="Google Shape;572;p23"/>
            <p:cNvSpPr txBox="1"/>
            <p:nvPr/>
          </p:nvSpPr>
          <p:spPr>
            <a:xfrm>
              <a:off x="0" y="-38100"/>
              <a:ext cx="1317739" cy="695602"/>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3" name="Google Shape;573;p23"/>
          <p:cNvSpPr txBox="1"/>
          <p:nvPr/>
        </p:nvSpPr>
        <p:spPr>
          <a:xfrm>
            <a:off x="1181521" y="1175199"/>
            <a:ext cx="16368597" cy="480204"/>
          </a:xfrm>
          <a:prstGeom prst="rect">
            <a:avLst/>
          </a:prstGeom>
          <a:noFill/>
          <a:ln>
            <a:noFill/>
          </a:ln>
        </p:spPr>
        <p:txBody>
          <a:bodyPr anchorCtr="0" anchor="t" bIns="0" lIns="0" spcFirstLastPara="1" rIns="0" wrap="square" tIns="0">
            <a:spAutoFit/>
          </a:bodyPr>
          <a:lstStyle/>
          <a:p>
            <a:pPr indent="-345439" lvl="1" marL="690881" marR="0" rtl="0" algn="just">
              <a:lnSpc>
                <a:spcPct val="119000"/>
              </a:lnSpc>
              <a:spcBef>
                <a:spcPts val="0"/>
              </a:spcBef>
              <a:spcAft>
                <a:spcPts val="0"/>
              </a:spcAft>
              <a:buClr>
                <a:srgbClr val="000000"/>
              </a:buClr>
              <a:buSzPts val="3200"/>
              <a:buFont typeface="Arial"/>
              <a:buChar char="•"/>
            </a:pPr>
            <a:r>
              <a:rPr b="0" i="0" lang="en-US" sz="3200" u="none" cap="none" strike="noStrike">
                <a:solidFill>
                  <a:srgbClr val="000000"/>
                </a:solidFill>
                <a:latin typeface="Cabin"/>
                <a:ea typeface="Cabin"/>
                <a:cs typeface="Cabin"/>
                <a:sym typeface="Cabin"/>
              </a:rPr>
              <a:t>AboutUsPanel</a:t>
            </a:r>
            <a:endParaRPr/>
          </a:p>
        </p:txBody>
      </p:sp>
      <p:sp>
        <p:nvSpPr>
          <p:cNvPr id="574" name="Google Shape;574;p23"/>
          <p:cNvSpPr txBox="1"/>
          <p:nvPr/>
        </p:nvSpPr>
        <p:spPr>
          <a:xfrm>
            <a:off x="1181521" y="7291120"/>
            <a:ext cx="8488893" cy="1967180"/>
          </a:xfrm>
          <a:prstGeom prst="rect">
            <a:avLst/>
          </a:prstGeom>
          <a:noFill/>
          <a:ln>
            <a:noFill/>
          </a:ln>
        </p:spPr>
        <p:txBody>
          <a:bodyPr anchorCtr="0" anchor="t" bIns="0" lIns="0" spcFirstLastPara="1" rIns="0" wrap="square" tIns="0">
            <a:spAutoFit/>
          </a:bodyPr>
          <a:lstStyle/>
          <a:p>
            <a:pPr indent="-353995" lvl="1" marL="707990" marR="0" rtl="0" algn="l">
              <a:lnSpc>
                <a:spcPct val="118999"/>
              </a:lnSpc>
              <a:spcBef>
                <a:spcPts val="0"/>
              </a:spcBef>
              <a:spcAft>
                <a:spcPts val="0"/>
              </a:spcAft>
              <a:buClr>
                <a:srgbClr val="000000"/>
              </a:buClr>
              <a:buSzPts val="3279"/>
              <a:buFont typeface="Arial"/>
              <a:buChar char="•"/>
            </a:pPr>
            <a:r>
              <a:rPr b="0" i="0" lang="en-US" sz="3279" u="none" cap="none" strike="noStrike">
                <a:solidFill>
                  <a:srgbClr val="000000"/>
                </a:solidFill>
                <a:latin typeface="Cabin"/>
                <a:ea typeface="Cabin"/>
                <a:cs typeface="Cabin"/>
                <a:sym typeface="Cabin"/>
              </a:rPr>
              <a:t>The jComponent :</a:t>
            </a:r>
            <a:endParaRPr/>
          </a:p>
          <a:p>
            <a:pPr indent="-471993" lvl="2" marL="1415980" marR="0" rtl="0" algn="l">
              <a:lnSpc>
                <a:spcPct val="118999"/>
              </a:lnSpc>
              <a:spcBef>
                <a:spcPts val="0"/>
              </a:spcBef>
              <a:spcAft>
                <a:spcPts val="0"/>
              </a:spcAft>
              <a:buClr>
                <a:srgbClr val="000000"/>
              </a:buClr>
              <a:buSzPts val="3279"/>
              <a:buFont typeface="Arial"/>
              <a:buChar char="⚬"/>
            </a:pPr>
            <a:r>
              <a:rPr b="0" i="0" lang="en-US" sz="3279" u="none" cap="none" strike="noStrike">
                <a:solidFill>
                  <a:srgbClr val="000000"/>
                </a:solidFill>
                <a:latin typeface="Cabin"/>
                <a:ea typeface="Cabin"/>
                <a:cs typeface="Cabin"/>
                <a:sym typeface="Cabin"/>
              </a:rPr>
              <a:t>Image (jLabel): image of each member</a:t>
            </a:r>
            <a:endParaRPr/>
          </a:p>
          <a:p>
            <a:pPr indent="-471993" lvl="2" marL="1415980" marR="0" rtl="0" algn="l">
              <a:lnSpc>
                <a:spcPct val="118999"/>
              </a:lnSpc>
              <a:spcBef>
                <a:spcPts val="0"/>
              </a:spcBef>
              <a:spcAft>
                <a:spcPts val="0"/>
              </a:spcAft>
              <a:buClr>
                <a:srgbClr val="000000"/>
              </a:buClr>
              <a:buSzPts val="3279"/>
              <a:buFont typeface="Arial"/>
              <a:buChar char="⚬"/>
            </a:pPr>
            <a:r>
              <a:rPr b="0" i="0" lang="en-US" sz="3279" u="none" cap="none" strike="noStrike">
                <a:solidFill>
                  <a:srgbClr val="000000"/>
                </a:solidFill>
                <a:latin typeface="Cabin"/>
                <a:ea typeface="Cabin"/>
                <a:cs typeface="Cabin"/>
                <a:sym typeface="Cabin"/>
              </a:rPr>
              <a:t>Name (jLabel): name of each member</a:t>
            </a:r>
            <a:endParaRPr/>
          </a:p>
          <a:p>
            <a:pPr indent="-471993" lvl="2" marL="1415980" marR="0" rtl="0" algn="l">
              <a:lnSpc>
                <a:spcPct val="118999"/>
              </a:lnSpc>
              <a:spcBef>
                <a:spcPts val="0"/>
              </a:spcBef>
              <a:spcAft>
                <a:spcPts val="0"/>
              </a:spcAft>
              <a:buClr>
                <a:srgbClr val="000000"/>
              </a:buClr>
              <a:buSzPts val="3279"/>
              <a:buFont typeface="Arial"/>
              <a:buChar char="⚬"/>
            </a:pPr>
            <a:r>
              <a:rPr b="0" i="0" lang="en-US" sz="3279" u="none" cap="none" strike="noStrike">
                <a:solidFill>
                  <a:srgbClr val="000000"/>
                </a:solidFill>
                <a:latin typeface="Cabin"/>
                <a:ea typeface="Cabin"/>
                <a:cs typeface="Cabin"/>
                <a:sym typeface="Cabin"/>
              </a:rPr>
              <a:t>Role (jLabel): image of each member</a:t>
            </a:r>
            <a:endParaRPr/>
          </a:p>
        </p:txBody>
      </p:sp>
      <p:grpSp>
        <p:nvGrpSpPr>
          <p:cNvPr id="575" name="Google Shape;575;p23"/>
          <p:cNvGrpSpPr/>
          <p:nvPr/>
        </p:nvGrpSpPr>
        <p:grpSpPr>
          <a:xfrm rot="-5400000">
            <a:off x="14407795" y="7490250"/>
            <a:ext cx="7412929" cy="6126391"/>
            <a:chOff x="0" y="-38100"/>
            <a:chExt cx="812800" cy="671736"/>
          </a:xfrm>
        </p:grpSpPr>
        <p:sp>
          <p:nvSpPr>
            <p:cNvPr id="576" name="Google Shape;576;p23"/>
            <p:cNvSpPr/>
            <p:nvPr/>
          </p:nvSpPr>
          <p:spPr>
            <a:xfrm>
              <a:off x="0" y="0"/>
              <a:ext cx="812800" cy="633636"/>
            </a:xfrm>
            <a:custGeom>
              <a:rect b="b" l="l" r="r" t="t"/>
              <a:pathLst>
                <a:path extrusionOk="0" h="633636" w="812800">
                  <a:moveTo>
                    <a:pt x="609600" y="0"/>
                  </a:moveTo>
                  <a:lnTo>
                    <a:pt x="0" y="0"/>
                  </a:lnTo>
                  <a:lnTo>
                    <a:pt x="0" y="633636"/>
                  </a:lnTo>
                  <a:lnTo>
                    <a:pt x="609600" y="633636"/>
                  </a:lnTo>
                  <a:lnTo>
                    <a:pt x="812800" y="316818"/>
                  </a:lnTo>
                  <a:lnTo>
                    <a:pt x="609600" y="0"/>
                  </a:lnTo>
                  <a:close/>
                </a:path>
              </a:pathLst>
            </a:custGeom>
            <a:solidFill>
              <a:srgbClr val="A20E20"/>
            </a:solidFill>
            <a:ln>
              <a:noFill/>
            </a:ln>
          </p:spPr>
        </p:sp>
        <p:sp>
          <p:nvSpPr>
            <p:cNvPr id="577" name="Google Shape;577;p23"/>
            <p:cNvSpPr txBox="1"/>
            <p:nvPr/>
          </p:nvSpPr>
          <p:spPr>
            <a:xfrm>
              <a:off x="0" y="-38100"/>
              <a:ext cx="698500" cy="67173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78" name="Google Shape;578;p23"/>
          <p:cNvPicPr preferRelativeResize="0"/>
          <p:nvPr/>
        </p:nvPicPr>
        <p:blipFill>
          <a:blip r:embed="rId5">
            <a:alphaModFix/>
          </a:blip>
          <a:stretch>
            <a:fillRect/>
          </a:stretch>
        </p:blipFill>
        <p:spPr>
          <a:xfrm>
            <a:off x="2279898" y="1984495"/>
            <a:ext cx="5889625" cy="4488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grpSp>
        <p:nvGrpSpPr>
          <p:cNvPr id="583" name="Google Shape;583;p24"/>
          <p:cNvGrpSpPr/>
          <p:nvPr/>
        </p:nvGrpSpPr>
        <p:grpSpPr>
          <a:xfrm>
            <a:off x="-9123302" y="-2143497"/>
            <a:ext cx="20609646" cy="13253718"/>
            <a:chOff x="0" y="-38100"/>
            <a:chExt cx="452149" cy="290770"/>
          </a:xfrm>
        </p:grpSpPr>
        <p:sp>
          <p:nvSpPr>
            <p:cNvPr id="584" name="Google Shape;584;p24"/>
            <p:cNvSpPr/>
            <p:nvPr/>
          </p:nvSpPr>
          <p:spPr>
            <a:xfrm>
              <a:off x="0" y="0"/>
              <a:ext cx="452149" cy="252670"/>
            </a:xfrm>
            <a:custGeom>
              <a:rect b="b" l="l" r="r" t="t"/>
              <a:pathLst>
                <a:path extrusionOk="0" h="252670" w="452149">
                  <a:moveTo>
                    <a:pt x="203200" y="0"/>
                  </a:moveTo>
                  <a:lnTo>
                    <a:pt x="248949" y="0"/>
                  </a:lnTo>
                  <a:lnTo>
                    <a:pt x="452149" y="252670"/>
                  </a:lnTo>
                  <a:lnTo>
                    <a:pt x="0" y="252670"/>
                  </a:lnTo>
                  <a:lnTo>
                    <a:pt x="203200" y="0"/>
                  </a:lnTo>
                  <a:close/>
                </a:path>
              </a:pathLst>
            </a:custGeom>
            <a:solidFill>
              <a:srgbClr val="E4E4E4">
                <a:alpha val="60000"/>
              </a:srgbClr>
            </a:solidFill>
            <a:ln>
              <a:noFill/>
            </a:ln>
          </p:spPr>
        </p:sp>
        <p:sp>
          <p:nvSpPr>
            <p:cNvPr id="585" name="Google Shape;585;p24"/>
            <p:cNvSpPr txBox="1"/>
            <p:nvPr/>
          </p:nvSpPr>
          <p:spPr>
            <a:xfrm>
              <a:off x="127000" y="-38100"/>
              <a:ext cx="198149" cy="2907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6" name="Google Shape;586;p24"/>
          <p:cNvSpPr/>
          <p:nvPr/>
        </p:nvSpPr>
        <p:spPr>
          <a:xfrm>
            <a:off x="10220545" y="5362779"/>
            <a:ext cx="5871956" cy="4322064"/>
          </a:xfrm>
          <a:custGeom>
            <a:rect b="b" l="l" r="r" t="t"/>
            <a:pathLst>
              <a:path extrusionOk="0" h="812800" w="1104270">
                <a:moveTo>
                  <a:pt x="0" y="0"/>
                </a:moveTo>
                <a:lnTo>
                  <a:pt x="1104270" y="0"/>
                </a:lnTo>
                <a:lnTo>
                  <a:pt x="1104270" y="812800"/>
                </a:lnTo>
                <a:lnTo>
                  <a:pt x="0" y="812800"/>
                </a:lnTo>
                <a:close/>
              </a:path>
            </a:pathLst>
          </a:custGeom>
          <a:blipFill rotWithShape="1">
            <a:blip r:embed="rId3">
              <a:alphaModFix/>
            </a:blip>
            <a:stretch>
              <a:fillRect b="0" l="-2820" r="-5635" t="0"/>
            </a:stretch>
          </a:blipFill>
          <a:ln>
            <a:noFill/>
          </a:ln>
        </p:spPr>
      </p:sp>
      <p:sp>
        <p:nvSpPr>
          <p:cNvPr id="587" name="Google Shape;587;p24"/>
          <p:cNvSpPr/>
          <p:nvPr/>
        </p:nvSpPr>
        <p:spPr>
          <a:xfrm>
            <a:off x="10379254" y="602156"/>
            <a:ext cx="5553345" cy="4555557"/>
          </a:xfrm>
          <a:custGeom>
            <a:rect b="b" l="l" r="r" t="t"/>
            <a:pathLst>
              <a:path extrusionOk="0" h="4555557" w="5553345">
                <a:moveTo>
                  <a:pt x="0" y="0"/>
                </a:moveTo>
                <a:lnTo>
                  <a:pt x="5553346" y="0"/>
                </a:lnTo>
                <a:lnTo>
                  <a:pt x="5553346" y="4555558"/>
                </a:lnTo>
                <a:lnTo>
                  <a:pt x="0" y="4555558"/>
                </a:lnTo>
                <a:lnTo>
                  <a:pt x="0" y="0"/>
                </a:lnTo>
                <a:close/>
              </a:path>
            </a:pathLst>
          </a:custGeom>
          <a:blipFill rotWithShape="1">
            <a:blip r:embed="rId4">
              <a:alphaModFix/>
            </a:blip>
            <a:stretch>
              <a:fillRect b="0" l="0" r="0" t="0"/>
            </a:stretch>
          </a:blipFill>
          <a:ln>
            <a:noFill/>
          </a:ln>
        </p:spPr>
      </p:sp>
      <p:sp>
        <p:nvSpPr>
          <p:cNvPr id="588" name="Google Shape;588;p24"/>
          <p:cNvSpPr txBox="1"/>
          <p:nvPr/>
        </p:nvSpPr>
        <p:spPr>
          <a:xfrm>
            <a:off x="1172343" y="525500"/>
            <a:ext cx="5903400" cy="569700"/>
          </a:xfrm>
          <a:prstGeom prst="rect">
            <a:avLst/>
          </a:prstGeom>
          <a:noFill/>
          <a:ln>
            <a:noFill/>
          </a:ln>
        </p:spPr>
        <p:txBody>
          <a:bodyPr anchorCtr="0" anchor="t" bIns="0" lIns="0" spcFirstLastPara="1" rIns="0" wrap="square" tIns="0">
            <a:spAutoFit/>
          </a:bodyPr>
          <a:lstStyle/>
          <a:p>
            <a:pPr indent="0" lvl="0" marL="0" marR="0" rtl="0" algn="l">
              <a:lnSpc>
                <a:spcPct val="120054"/>
              </a:lnSpc>
              <a:spcBef>
                <a:spcPts val="0"/>
              </a:spcBef>
              <a:spcAft>
                <a:spcPts val="0"/>
              </a:spcAft>
              <a:buNone/>
            </a:pPr>
            <a:r>
              <a:rPr b="1" i="0" lang="en-US" sz="3700" u="none" cap="none" strike="noStrike">
                <a:solidFill>
                  <a:srgbClr val="820000"/>
                </a:solidFill>
                <a:latin typeface="Montserrat Black"/>
                <a:ea typeface="Montserrat Black"/>
                <a:cs typeface="Montserrat Black"/>
                <a:sym typeface="Montserrat Black"/>
              </a:rPr>
              <a:t>RecentNews (jPanel):</a:t>
            </a:r>
            <a:endParaRPr/>
          </a:p>
        </p:txBody>
      </p:sp>
      <p:sp>
        <p:nvSpPr>
          <p:cNvPr id="589" name="Google Shape;589;p24"/>
          <p:cNvSpPr txBox="1"/>
          <p:nvPr/>
        </p:nvSpPr>
        <p:spPr>
          <a:xfrm>
            <a:off x="1172350" y="1384325"/>
            <a:ext cx="8029500" cy="1058100"/>
          </a:xfrm>
          <a:prstGeom prst="rect">
            <a:avLst/>
          </a:prstGeom>
          <a:noFill/>
          <a:ln>
            <a:noFill/>
          </a:ln>
        </p:spPr>
        <p:txBody>
          <a:bodyPr anchorCtr="0" anchor="t" bIns="0" lIns="0" spcFirstLastPara="1" rIns="0" wrap="square" tIns="0">
            <a:spAutoFit/>
          </a:bodyPr>
          <a:lstStyle/>
          <a:p>
            <a:pPr indent="-219594" lvl="1" marL="439189" marR="0" rtl="0" algn="l">
              <a:lnSpc>
                <a:spcPct val="118977"/>
              </a:lnSpc>
              <a:spcBef>
                <a:spcPts val="0"/>
              </a:spcBef>
              <a:spcAft>
                <a:spcPts val="0"/>
              </a:spcAft>
              <a:buClr>
                <a:srgbClr val="000000"/>
              </a:buClr>
              <a:buSzPts val="2034"/>
              <a:buFont typeface="Arial"/>
              <a:buChar char="•"/>
            </a:pPr>
            <a:r>
              <a:rPr b="1" i="0" lang="en-US" sz="2034" u="none" cap="none" strike="noStrike">
                <a:solidFill>
                  <a:srgbClr val="000000"/>
                </a:solidFill>
                <a:latin typeface="Cabin"/>
                <a:ea typeface="Cabin"/>
                <a:cs typeface="Cabin"/>
                <a:sym typeface="Cabin"/>
              </a:rPr>
              <a:t>RecentNews displays the most recent articles based on the category we desire. Recentnews can display many recent articles, so this panel needs to support navigation between pages</a:t>
            </a:r>
            <a:endParaRPr/>
          </a:p>
        </p:txBody>
      </p:sp>
      <p:sp>
        <p:nvSpPr>
          <p:cNvPr id="590" name="Google Shape;590;p24"/>
          <p:cNvSpPr txBox="1"/>
          <p:nvPr/>
        </p:nvSpPr>
        <p:spPr>
          <a:xfrm>
            <a:off x="1172357" y="2668626"/>
            <a:ext cx="8652900" cy="4028100"/>
          </a:xfrm>
          <a:prstGeom prst="rect">
            <a:avLst/>
          </a:prstGeom>
          <a:noFill/>
          <a:ln>
            <a:noFill/>
          </a:ln>
        </p:spPr>
        <p:txBody>
          <a:bodyPr anchorCtr="0" anchor="t" bIns="0" lIns="0" spcFirstLastPara="1" rIns="0" wrap="square" tIns="0">
            <a:spAutoFit/>
          </a:bodyPr>
          <a:lstStyle/>
          <a:p>
            <a:pPr indent="-219032" lvl="1" marL="438064" marR="0" rtl="0" algn="l">
              <a:lnSpc>
                <a:spcPct val="118974"/>
              </a:lnSpc>
              <a:spcBef>
                <a:spcPts val="0"/>
              </a:spcBef>
              <a:spcAft>
                <a:spcPts val="0"/>
              </a:spcAft>
              <a:buClr>
                <a:srgbClr val="000000"/>
              </a:buClr>
              <a:buSzPts val="2029"/>
              <a:buFont typeface="Arial"/>
              <a:buChar char="•"/>
            </a:pPr>
            <a:r>
              <a:rPr b="1" i="0" lang="en-US" sz="2029" u="none" cap="none" strike="noStrike">
                <a:solidFill>
                  <a:srgbClr val="000000"/>
                </a:solidFill>
                <a:latin typeface="Cabin"/>
                <a:ea typeface="Cabin"/>
                <a:cs typeface="Cabin"/>
                <a:sym typeface="Cabin"/>
              </a:rPr>
              <a:t>RecentNews includes the following notable jComponents:</a:t>
            </a:r>
            <a:endParaRPr/>
          </a:p>
          <a:p>
            <a:pPr indent="-292044" lvl="2" marL="876131" marR="0" rtl="0" algn="l">
              <a:lnSpc>
                <a:spcPct val="118974"/>
              </a:lnSpc>
              <a:spcBef>
                <a:spcPts val="0"/>
              </a:spcBef>
              <a:spcAft>
                <a:spcPts val="0"/>
              </a:spcAft>
              <a:buClr>
                <a:srgbClr val="000000"/>
              </a:buClr>
              <a:buSzPts val="2029"/>
              <a:buFont typeface="Arial"/>
              <a:buChar char="⚬"/>
            </a:pPr>
            <a:r>
              <a:rPr b="1" i="0" lang="en-US" sz="2029" u="none" cap="none" strike="noStrike">
                <a:solidFill>
                  <a:srgbClr val="000000"/>
                </a:solidFill>
                <a:latin typeface="Cabin"/>
                <a:ea typeface="Cabin"/>
                <a:cs typeface="Cabin"/>
                <a:sym typeface="Cabin"/>
              </a:rPr>
              <a:t>Backbutton (jButton): supports moving to the previous page</a:t>
            </a:r>
            <a:endParaRPr/>
          </a:p>
          <a:p>
            <a:pPr indent="-219032" lvl="1" marL="438064" marR="0" rtl="0" algn="l">
              <a:lnSpc>
                <a:spcPct val="118974"/>
              </a:lnSpc>
              <a:spcBef>
                <a:spcPts val="0"/>
              </a:spcBef>
              <a:spcAft>
                <a:spcPts val="0"/>
              </a:spcAft>
              <a:buClr>
                <a:srgbClr val="000000"/>
              </a:buClr>
              <a:buSzPts val="2029"/>
              <a:buFont typeface="Arial"/>
              <a:buChar char="•"/>
            </a:pPr>
            <a:r>
              <a:rPr b="1" i="0" lang="en-US" sz="2029" u="none" cap="none" strike="noStrike">
                <a:solidFill>
                  <a:srgbClr val="000000"/>
                </a:solidFill>
                <a:latin typeface="Cabin"/>
                <a:ea typeface="Cabin"/>
                <a:cs typeface="Cabin"/>
                <a:sym typeface="Cabin"/>
              </a:rPr>
              <a:t>Nextbuton(jButton): supports moving to the next page</a:t>
            </a:r>
            <a:endParaRPr/>
          </a:p>
          <a:p>
            <a:pPr indent="-292044" lvl="2" marL="876131" marR="0" rtl="0" algn="l">
              <a:lnSpc>
                <a:spcPct val="118974"/>
              </a:lnSpc>
              <a:spcBef>
                <a:spcPts val="0"/>
              </a:spcBef>
              <a:spcAft>
                <a:spcPts val="0"/>
              </a:spcAft>
              <a:buClr>
                <a:srgbClr val="000000"/>
              </a:buClr>
              <a:buSzPts val="2029"/>
              <a:buFont typeface="Arial"/>
              <a:buChar char="⚬"/>
            </a:pPr>
            <a:r>
              <a:rPr b="1" i="0" lang="en-US" sz="2029" u="none" cap="none" strike="noStrike">
                <a:solidFill>
                  <a:srgbClr val="000000"/>
                </a:solidFill>
                <a:latin typeface="Cabin"/>
                <a:ea typeface="Cabin"/>
                <a:cs typeface="Cabin"/>
                <a:sym typeface="Cabin"/>
              </a:rPr>
              <a:t>Currentpage(jLabel): displays the current page number out of the total number of pages</a:t>
            </a:r>
            <a:endParaRPr/>
          </a:p>
          <a:p>
            <a:pPr indent="-292044" lvl="2" marL="876131" marR="0" rtl="0" algn="l">
              <a:lnSpc>
                <a:spcPct val="118974"/>
              </a:lnSpc>
              <a:spcBef>
                <a:spcPts val="0"/>
              </a:spcBef>
              <a:spcAft>
                <a:spcPts val="0"/>
              </a:spcAft>
              <a:buClr>
                <a:srgbClr val="000000"/>
              </a:buClr>
              <a:buSzPts val="2029"/>
              <a:buFont typeface="Arial"/>
              <a:buChar char="⚬"/>
            </a:pPr>
            <a:r>
              <a:rPr b="1" i="0" lang="en-US" sz="2029" u="none" cap="none" strike="noStrike">
                <a:solidFill>
                  <a:srgbClr val="000000"/>
                </a:solidFill>
                <a:latin typeface="Cabin"/>
                <a:ea typeface="Cabin"/>
                <a:cs typeface="Cabin"/>
                <a:sym typeface="Cabin"/>
              </a:rPr>
              <a:t>Categorycombobox (jComboBox): supports category selection from users</a:t>
            </a:r>
            <a:endParaRPr/>
          </a:p>
          <a:p>
            <a:pPr indent="-292044" lvl="2" marL="876131" marR="0" rtl="0" algn="l">
              <a:lnSpc>
                <a:spcPct val="118974"/>
              </a:lnSpc>
              <a:spcBef>
                <a:spcPts val="0"/>
              </a:spcBef>
              <a:spcAft>
                <a:spcPts val="0"/>
              </a:spcAft>
              <a:buClr>
                <a:srgbClr val="000000"/>
              </a:buClr>
              <a:buSzPts val="2029"/>
              <a:buFont typeface="Arial"/>
              <a:buChar char="⚬"/>
            </a:pPr>
            <a:r>
              <a:rPr b="1" i="0" lang="en-US" sz="2029" u="none" cap="none" strike="noStrike">
                <a:solidFill>
                  <a:srgbClr val="000000"/>
                </a:solidFill>
                <a:latin typeface="Cabin"/>
                <a:ea typeface="Cabin"/>
                <a:cs typeface="Cabin"/>
                <a:sym typeface="Cabin"/>
              </a:rPr>
              <a:t>Search (jButton): starts searching for the most recent articles by category from the user. Search has a callback function searchActionPerform that calls the getrecent() function in the getrecent class.</a:t>
            </a:r>
            <a:endParaRPr/>
          </a:p>
        </p:txBody>
      </p:sp>
      <p:grpSp>
        <p:nvGrpSpPr>
          <p:cNvPr id="591" name="Google Shape;591;p24"/>
          <p:cNvGrpSpPr/>
          <p:nvPr/>
        </p:nvGrpSpPr>
        <p:grpSpPr>
          <a:xfrm rot="-5400000">
            <a:off x="6599025" y="5224273"/>
            <a:ext cx="22645956" cy="3659024"/>
            <a:chOff x="0" y="-38100"/>
            <a:chExt cx="1821688" cy="294340"/>
          </a:xfrm>
        </p:grpSpPr>
        <p:sp>
          <p:nvSpPr>
            <p:cNvPr id="592" name="Google Shape;592;p24"/>
            <p:cNvSpPr/>
            <p:nvPr/>
          </p:nvSpPr>
          <p:spPr>
            <a:xfrm>
              <a:off x="0" y="0"/>
              <a:ext cx="1821688" cy="256240"/>
            </a:xfrm>
            <a:custGeom>
              <a:rect b="b" l="l" r="r" t="t"/>
              <a:pathLst>
                <a:path extrusionOk="0" h="256240" w="1821688">
                  <a:moveTo>
                    <a:pt x="203200" y="0"/>
                  </a:moveTo>
                  <a:lnTo>
                    <a:pt x="1618488" y="0"/>
                  </a:lnTo>
                  <a:lnTo>
                    <a:pt x="1821688" y="256240"/>
                  </a:lnTo>
                  <a:lnTo>
                    <a:pt x="0" y="256240"/>
                  </a:lnTo>
                  <a:lnTo>
                    <a:pt x="203200" y="0"/>
                  </a:lnTo>
                  <a:close/>
                </a:path>
              </a:pathLst>
            </a:custGeom>
            <a:solidFill>
              <a:srgbClr val="A20E20"/>
            </a:solidFill>
            <a:ln>
              <a:noFill/>
            </a:ln>
          </p:spPr>
        </p:sp>
        <p:sp>
          <p:nvSpPr>
            <p:cNvPr id="593" name="Google Shape;593;p24"/>
            <p:cNvSpPr txBox="1"/>
            <p:nvPr/>
          </p:nvSpPr>
          <p:spPr>
            <a:xfrm>
              <a:off x="127000" y="-38100"/>
              <a:ext cx="1567688" cy="2943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94" name="Google Shape;594;p24"/>
          <p:cNvPicPr preferRelativeResize="0"/>
          <p:nvPr/>
        </p:nvPicPr>
        <p:blipFill>
          <a:blip r:embed="rId5">
            <a:alphaModFix/>
          </a:blip>
          <a:stretch>
            <a:fillRect/>
          </a:stretch>
        </p:blipFill>
        <p:spPr>
          <a:xfrm>
            <a:off x="10394500" y="711450"/>
            <a:ext cx="5553350" cy="40622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grpSp>
        <p:nvGrpSpPr>
          <p:cNvPr id="599" name="Google Shape;599;p25"/>
          <p:cNvGrpSpPr/>
          <p:nvPr/>
        </p:nvGrpSpPr>
        <p:grpSpPr>
          <a:xfrm>
            <a:off x="1495906" y="1673059"/>
            <a:ext cx="15296188" cy="4976773"/>
            <a:chOff x="0" y="0"/>
            <a:chExt cx="20394917" cy="6635697"/>
          </a:xfrm>
        </p:grpSpPr>
        <p:sp>
          <p:nvSpPr>
            <p:cNvPr id="600" name="Google Shape;600;p25"/>
            <p:cNvSpPr/>
            <p:nvPr/>
          </p:nvSpPr>
          <p:spPr>
            <a:xfrm>
              <a:off x="0" y="0"/>
              <a:ext cx="7945375" cy="6635697"/>
            </a:xfrm>
            <a:custGeom>
              <a:rect b="b" l="l" r="r" t="t"/>
              <a:pathLst>
                <a:path extrusionOk="0" h="6635697" w="7945375">
                  <a:moveTo>
                    <a:pt x="0" y="0"/>
                  </a:moveTo>
                  <a:lnTo>
                    <a:pt x="7945375" y="0"/>
                  </a:lnTo>
                  <a:lnTo>
                    <a:pt x="7945375" y="6635697"/>
                  </a:lnTo>
                  <a:lnTo>
                    <a:pt x="0" y="6635697"/>
                  </a:lnTo>
                  <a:lnTo>
                    <a:pt x="0" y="0"/>
                  </a:lnTo>
                  <a:close/>
                </a:path>
              </a:pathLst>
            </a:custGeom>
            <a:blipFill rotWithShape="1">
              <a:blip r:embed="rId3">
                <a:alphaModFix/>
              </a:blip>
              <a:stretch>
                <a:fillRect b="0" l="0" r="0" t="0"/>
              </a:stretch>
            </a:blipFill>
            <a:ln>
              <a:noFill/>
            </a:ln>
          </p:spPr>
        </p:sp>
        <p:sp>
          <p:nvSpPr>
            <p:cNvPr id="601" name="Google Shape;601;p25"/>
            <p:cNvSpPr/>
            <p:nvPr/>
          </p:nvSpPr>
          <p:spPr>
            <a:xfrm>
              <a:off x="9574517" y="147075"/>
              <a:ext cx="10820400" cy="6341548"/>
            </a:xfrm>
            <a:custGeom>
              <a:rect b="b" l="l" r="r" t="t"/>
              <a:pathLst>
                <a:path extrusionOk="0" h="505102" w="861841">
                  <a:moveTo>
                    <a:pt x="0" y="0"/>
                  </a:moveTo>
                  <a:lnTo>
                    <a:pt x="861841" y="0"/>
                  </a:lnTo>
                  <a:lnTo>
                    <a:pt x="861841" y="505102"/>
                  </a:lnTo>
                  <a:lnTo>
                    <a:pt x="0" y="505102"/>
                  </a:lnTo>
                  <a:close/>
                </a:path>
              </a:pathLst>
            </a:custGeom>
            <a:blipFill rotWithShape="1">
              <a:blip r:embed="rId4">
                <a:alphaModFix/>
              </a:blip>
              <a:stretch>
                <a:fillRect b="-7796" l="0" r="0" t="0"/>
              </a:stretch>
            </a:blipFill>
            <a:ln>
              <a:noFill/>
            </a:ln>
          </p:spPr>
        </p:sp>
      </p:grpSp>
      <p:sp>
        <p:nvSpPr>
          <p:cNvPr id="602" name="Google Shape;602;p25"/>
          <p:cNvSpPr txBox="1"/>
          <p:nvPr/>
        </p:nvSpPr>
        <p:spPr>
          <a:xfrm>
            <a:off x="7042061" y="726633"/>
            <a:ext cx="4203878" cy="680333"/>
          </a:xfrm>
          <a:prstGeom prst="rect">
            <a:avLst/>
          </a:prstGeom>
          <a:noFill/>
          <a:ln>
            <a:noFill/>
          </a:ln>
        </p:spPr>
        <p:txBody>
          <a:bodyPr anchorCtr="0" anchor="t" bIns="0" lIns="0" spcFirstLastPara="1" rIns="0" wrap="square" tIns="0">
            <a:spAutoFit/>
          </a:bodyPr>
          <a:lstStyle/>
          <a:p>
            <a:pPr indent="0" lvl="0" marL="0" marR="0" rtl="0" algn="ctr">
              <a:lnSpc>
                <a:spcPct val="104993"/>
              </a:lnSpc>
              <a:spcBef>
                <a:spcPts val="0"/>
              </a:spcBef>
              <a:spcAft>
                <a:spcPts val="0"/>
              </a:spcAft>
              <a:buNone/>
            </a:pPr>
            <a:r>
              <a:rPr b="0" i="0" lang="en-US" sz="4966" u="none" cap="none" strike="noStrike">
                <a:solidFill>
                  <a:srgbClr val="761E1E"/>
                </a:solidFill>
                <a:latin typeface="Paytone One"/>
                <a:ea typeface="Paytone One"/>
                <a:cs typeface="Paytone One"/>
                <a:sym typeface="Paytone One"/>
              </a:rPr>
              <a:t>ViewNews</a:t>
            </a:r>
            <a:endParaRPr/>
          </a:p>
        </p:txBody>
      </p:sp>
      <p:grpSp>
        <p:nvGrpSpPr>
          <p:cNvPr id="603" name="Google Shape;603;p25"/>
          <p:cNvGrpSpPr/>
          <p:nvPr/>
        </p:nvGrpSpPr>
        <p:grpSpPr>
          <a:xfrm>
            <a:off x="1201870" y="6771264"/>
            <a:ext cx="16057430" cy="3080477"/>
            <a:chOff x="0" y="-192881"/>
            <a:chExt cx="21409906" cy="4107302"/>
          </a:xfrm>
        </p:grpSpPr>
        <p:sp>
          <p:nvSpPr>
            <p:cNvPr id="604" name="Google Shape;604;p25"/>
            <p:cNvSpPr txBox="1"/>
            <p:nvPr/>
          </p:nvSpPr>
          <p:spPr>
            <a:xfrm>
              <a:off x="416870" y="567585"/>
              <a:ext cx="20576100" cy="2788800"/>
            </a:xfrm>
            <a:prstGeom prst="rect">
              <a:avLst/>
            </a:prstGeom>
            <a:noFill/>
            <a:ln>
              <a:noFill/>
            </a:ln>
          </p:spPr>
          <p:txBody>
            <a:bodyPr anchorCtr="0" anchor="t" bIns="0" lIns="0" spcFirstLastPara="1" rIns="0" wrap="square" tIns="0">
              <a:spAutoFit/>
            </a:bodyPr>
            <a:lstStyle/>
            <a:p>
              <a:pPr indent="0" lvl="0" marL="0" marR="0" rtl="0" algn="l">
                <a:lnSpc>
                  <a:spcPct val="119000"/>
                </a:lnSpc>
                <a:spcBef>
                  <a:spcPts val="0"/>
                </a:spcBef>
                <a:spcAft>
                  <a:spcPts val="0"/>
                </a:spcAft>
                <a:buNone/>
              </a:pPr>
              <a:r>
                <a:rPr b="1" i="0" lang="en-US" sz="2800" u="none" cap="none" strike="noStrike">
                  <a:solidFill>
                    <a:srgbClr val="4B1111"/>
                  </a:solidFill>
                  <a:latin typeface="Cabin"/>
                  <a:ea typeface="Cabin"/>
                  <a:cs typeface="Cabin"/>
                  <a:sym typeface="Cabin"/>
                </a:rPr>
                <a:t>This jPanel will display articles for users to read. ViewNews includes the following jComponents:</a:t>
              </a:r>
              <a:endParaRPr/>
            </a:p>
            <a:p>
              <a:pPr indent="-302261" lvl="1" marL="604523" marR="0" rtl="0" algn="l">
                <a:lnSpc>
                  <a:spcPct val="119000"/>
                </a:lnSpc>
                <a:spcBef>
                  <a:spcPts val="0"/>
                </a:spcBef>
                <a:spcAft>
                  <a:spcPts val="0"/>
                </a:spcAft>
                <a:buClr>
                  <a:srgbClr val="4B1111"/>
                </a:buClr>
                <a:buSzPts val="2800"/>
                <a:buFont typeface="Arial"/>
                <a:buChar char="•"/>
              </a:pPr>
              <a:r>
                <a:rPr b="1" i="0" lang="en-US" sz="2800" u="none" cap="none" strike="noStrike">
                  <a:solidFill>
                    <a:srgbClr val="4B1111"/>
                  </a:solidFill>
                  <a:latin typeface="Cabin"/>
                  <a:ea typeface="Cabin"/>
                  <a:cs typeface="Cabin"/>
                  <a:sym typeface="Cabin"/>
                </a:rPr>
                <a:t>Title (jLabel): displays the article's interface</a:t>
              </a:r>
              <a:endParaRPr/>
            </a:p>
            <a:p>
              <a:pPr indent="-302261" lvl="1" marL="604523" marR="0" rtl="0" algn="l">
                <a:lnSpc>
                  <a:spcPct val="119000"/>
                </a:lnSpc>
                <a:spcBef>
                  <a:spcPts val="0"/>
                </a:spcBef>
                <a:spcAft>
                  <a:spcPts val="0"/>
                </a:spcAft>
                <a:buClr>
                  <a:srgbClr val="4B1111"/>
                </a:buClr>
                <a:buSzPts val="2800"/>
                <a:buFont typeface="Arial"/>
                <a:buChar char="•"/>
              </a:pPr>
              <a:r>
                <a:rPr b="1" i="0" lang="en-US" sz="2800" u="none" cap="none" strike="noStrike">
                  <a:solidFill>
                    <a:srgbClr val="4B1111"/>
                  </a:solidFill>
                  <a:latin typeface="Cabin"/>
                  <a:ea typeface="Cabin"/>
                  <a:cs typeface="Cabin"/>
                  <a:sym typeface="Cabin"/>
                </a:rPr>
                <a:t>Author (jLabel): displays the author of the article</a:t>
              </a:r>
              <a:endParaRPr/>
            </a:p>
            <a:p>
              <a:pPr indent="-302261" lvl="1" marL="604523" marR="0" rtl="0" algn="l">
                <a:lnSpc>
                  <a:spcPct val="119000"/>
                </a:lnSpc>
                <a:spcBef>
                  <a:spcPts val="0"/>
                </a:spcBef>
                <a:spcAft>
                  <a:spcPts val="0"/>
                </a:spcAft>
                <a:buClr>
                  <a:srgbClr val="4B1111"/>
                </a:buClr>
                <a:buSzPts val="2800"/>
                <a:buFont typeface="Arial"/>
                <a:buChar char="•"/>
              </a:pPr>
              <a:r>
                <a:rPr b="1" i="0" lang="en-US" sz="2800" u="none" cap="none" strike="noStrike">
                  <a:solidFill>
                    <a:srgbClr val="4B1111"/>
                  </a:solidFill>
                  <a:latin typeface="Cabin"/>
                  <a:ea typeface="Cabin"/>
                  <a:cs typeface="Cabin"/>
                  <a:sym typeface="Cabin"/>
                </a:rPr>
                <a:t>Date (jLabel): displays the publish date of the article</a:t>
              </a:r>
              <a:endParaRPr/>
            </a:p>
            <a:p>
              <a:pPr indent="-302261" lvl="1" marL="604523" marR="0" rtl="0" algn="l">
                <a:lnSpc>
                  <a:spcPct val="119000"/>
                </a:lnSpc>
                <a:spcBef>
                  <a:spcPts val="0"/>
                </a:spcBef>
                <a:spcAft>
                  <a:spcPts val="0"/>
                </a:spcAft>
                <a:buClr>
                  <a:srgbClr val="4B1111"/>
                </a:buClr>
                <a:buSzPts val="2800"/>
                <a:buFont typeface="Arial"/>
                <a:buChar char="•"/>
              </a:pPr>
              <a:r>
                <a:rPr b="1" i="0" lang="en-US" sz="2800" u="none" cap="none" strike="noStrike">
                  <a:solidFill>
                    <a:srgbClr val="4B1111"/>
                  </a:solidFill>
                  <a:latin typeface="Cabin"/>
                  <a:ea typeface="Cabin"/>
                  <a:cs typeface="Cabin"/>
                  <a:sym typeface="Cabin"/>
                </a:rPr>
                <a:t>OpenLink (jButton): with ActionPerform function, opens the original link.</a:t>
              </a:r>
              <a:endParaRPr/>
            </a:p>
          </p:txBody>
        </p:sp>
        <p:grpSp>
          <p:nvGrpSpPr>
            <p:cNvPr id="605" name="Google Shape;605;p25"/>
            <p:cNvGrpSpPr/>
            <p:nvPr/>
          </p:nvGrpSpPr>
          <p:grpSpPr>
            <a:xfrm>
              <a:off x="0" y="-192881"/>
              <a:ext cx="21409906" cy="4107302"/>
              <a:chOff x="0" y="-38100"/>
              <a:chExt cx="4229117" cy="811319"/>
            </a:xfrm>
          </p:grpSpPr>
          <p:sp>
            <p:nvSpPr>
              <p:cNvPr id="606" name="Google Shape;606;p25"/>
              <p:cNvSpPr/>
              <p:nvPr/>
            </p:nvSpPr>
            <p:spPr>
              <a:xfrm>
                <a:off x="0" y="0"/>
                <a:ext cx="4229117" cy="773219"/>
              </a:xfrm>
              <a:custGeom>
                <a:rect b="b" l="l" r="r" t="t"/>
                <a:pathLst>
                  <a:path extrusionOk="0" h="773219" w="4229117">
                    <a:moveTo>
                      <a:pt x="24589" y="0"/>
                    </a:moveTo>
                    <a:lnTo>
                      <a:pt x="4204528" y="0"/>
                    </a:lnTo>
                    <a:cubicBezTo>
                      <a:pt x="4218108" y="0"/>
                      <a:pt x="4229117" y="11009"/>
                      <a:pt x="4229117" y="24589"/>
                    </a:cubicBezTo>
                    <a:lnTo>
                      <a:pt x="4229117" y="748630"/>
                    </a:lnTo>
                    <a:cubicBezTo>
                      <a:pt x="4229117" y="762210"/>
                      <a:pt x="4218108" y="773219"/>
                      <a:pt x="4204528" y="773219"/>
                    </a:cubicBezTo>
                    <a:lnTo>
                      <a:pt x="24589" y="773219"/>
                    </a:lnTo>
                    <a:cubicBezTo>
                      <a:pt x="11009" y="773219"/>
                      <a:pt x="0" y="762210"/>
                      <a:pt x="0" y="748630"/>
                    </a:cubicBezTo>
                    <a:lnTo>
                      <a:pt x="0" y="24589"/>
                    </a:lnTo>
                    <a:cubicBezTo>
                      <a:pt x="0" y="11009"/>
                      <a:pt x="11009" y="0"/>
                      <a:pt x="24589" y="0"/>
                    </a:cubicBezTo>
                    <a:close/>
                  </a:path>
                </a:pathLst>
              </a:custGeom>
              <a:solidFill>
                <a:srgbClr val="000000">
                  <a:alpha val="0"/>
                </a:srgbClr>
              </a:solidFill>
              <a:ln cap="rnd" cmpd="sng" w="104775">
                <a:solidFill>
                  <a:srgbClr val="76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txBox="1"/>
              <p:nvPr/>
            </p:nvSpPr>
            <p:spPr>
              <a:xfrm>
                <a:off x="0" y="-38100"/>
                <a:ext cx="4229100" cy="811200"/>
              </a:xfrm>
              <a:prstGeom prst="rect">
                <a:avLst/>
              </a:prstGeom>
              <a:noFill/>
              <a:ln>
                <a:noFill/>
              </a:ln>
            </p:spPr>
            <p:txBody>
              <a:bodyPr anchorCtr="0" anchor="ctr" bIns="50800" lIns="50800" spcFirstLastPara="1" rIns="50800" wrap="square" tIns="50800">
                <a:noAutofit/>
              </a:bodyPr>
              <a:lstStyle/>
              <a:p>
                <a:pPr indent="0" lvl="0" marL="0" marR="0" rtl="0" algn="ctr">
                  <a:lnSpc>
                    <a:spcPct val="15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08" name="Google Shape;608;p25"/>
          <p:cNvGrpSpPr/>
          <p:nvPr/>
        </p:nvGrpSpPr>
        <p:grpSpPr>
          <a:xfrm>
            <a:off x="3226935" y="-414083"/>
            <a:ext cx="11433965" cy="830145"/>
            <a:chOff x="0" y="-38100"/>
            <a:chExt cx="3011415" cy="218639"/>
          </a:xfrm>
        </p:grpSpPr>
        <p:sp>
          <p:nvSpPr>
            <p:cNvPr id="609" name="Google Shape;609;p25"/>
            <p:cNvSpPr/>
            <p:nvPr/>
          </p:nvSpPr>
          <p:spPr>
            <a:xfrm>
              <a:off x="0" y="0"/>
              <a:ext cx="3011415" cy="180539"/>
            </a:xfrm>
            <a:custGeom>
              <a:rect b="b" l="l" r="r" t="t"/>
              <a:pathLst>
                <a:path extrusionOk="0" h="180539" w="3011415">
                  <a:moveTo>
                    <a:pt x="0" y="0"/>
                  </a:moveTo>
                  <a:lnTo>
                    <a:pt x="3011415" y="0"/>
                  </a:lnTo>
                  <a:lnTo>
                    <a:pt x="3011415" y="180539"/>
                  </a:lnTo>
                  <a:lnTo>
                    <a:pt x="0" y="180539"/>
                  </a:lnTo>
                  <a:close/>
                </a:path>
              </a:pathLst>
            </a:custGeom>
            <a:solidFill>
              <a:srgbClr val="960404"/>
            </a:solidFill>
            <a:ln>
              <a:noFill/>
            </a:ln>
          </p:spPr>
        </p:sp>
        <p:sp>
          <p:nvSpPr>
            <p:cNvPr id="610" name="Google Shape;610;p25"/>
            <p:cNvSpPr txBox="1"/>
            <p:nvPr/>
          </p:nvSpPr>
          <p:spPr>
            <a:xfrm>
              <a:off x="0" y="-38100"/>
              <a:ext cx="3011415" cy="21863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1" name="Google Shape;611;p25"/>
          <p:cNvGrpSpPr/>
          <p:nvPr/>
        </p:nvGrpSpPr>
        <p:grpSpPr>
          <a:xfrm>
            <a:off x="-514350" y="-341495"/>
            <a:ext cx="5672434" cy="1225248"/>
            <a:chOff x="0" y="-38100"/>
            <a:chExt cx="2998604" cy="647700"/>
          </a:xfrm>
        </p:grpSpPr>
        <p:sp>
          <p:nvSpPr>
            <p:cNvPr id="612" name="Google Shape;612;p25"/>
            <p:cNvSpPr/>
            <p:nvPr/>
          </p:nvSpPr>
          <p:spPr>
            <a:xfrm>
              <a:off x="0" y="0"/>
              <a:ext cx="2998604" cy="609600"/>
            </a:xfrm>
            <a:custGeom>
              <a:rect b="b" l="l" r="r" t="t"/>
              <a:pathLst>
                <a:path extrusionOk="0" h="609600" w="2998604">
                  <a:moveTo>
                    <a:pt x="203200" y="0"/>
                  </a:moveTo>
                  <a:lnTo>
                    <a:pt x="2998604" y="0"/>
                  </a:lnTo>
                  <a:lnTo>
                    <a:pt x="2795404" y="609600"/>
                  </a:lnTo>
                  <a:lnTo>
                    <a:pt x="0" y="609600"/>
                  </a:lnTo>
                  <a:lnTo>
                    <a:pt x="203200" y="0"/>
                  </a:lnTo>
                  <a:close/>
                </a:path>
              </a:pathLst>
            </a:custGeom>
            <a:solidFill>
              <a:srgbClr val="761E1E"/>
            </a:solidFill>
            <a:ln>
              <a:noFill/>
            </a:ln>
          </p:spPr>
        </p:sp>
        <p:sp>
          <p:nvSpPr>
            <p:cNvPr id="613" name="Google Shape;613;p25"/>
            <p:cNvSpPr txBox="1"/>
            <p:nvPr/>
          </p:nvSpPr>
          <p:spPr>
            <a:xfrm>
              <a:off x="101600" y="-38100"/>
              <a:ext cx="2795404"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4" name="Google Shape;614;p25"/>
          <p:cNvGrpSpPr/>
          <p:nvPr/>
        </p:nvGrpSpPr>
        <p:grpSpPr>
          <a:xfrm>
            <a:off x="13299442" y="-341495"/>
            <a:ext cx="5502908" cy="1225248"/>
            <a:chOff x="0" y="-38100"/>
            <a:chExt cx="2908988" cy="647700"/>
          </a:xfrm>
        </p:grpSpPr>
        <p:sp>
          <p:nvSpPr>
            <p:cNvPr id="615" name="Google Shape;615;p25"/>
            <p:cNvSpPr/>
            <p:nvPr/>
          </p:nvSpPr>
          <p:spPr>
            <a:xfrm>
              <a:off x="0" y="0"/>
              <a:ext cx="2908988" cy="609600"/>
            </a:xfrm>
            <a:custGeom>
              <a:rect b="b" l="l" r="r" t="t"/>
              <a:pathLst>
                <a:path extrusionOk="0" h="609600" w="2908988">
                  <a:moveTo>
                    <a:pt x="2705788" y="0"/>
                  </a:moveTo>
                  <a:lnTo>
                    <a:pt x="0" y="0"/>
                  </a:lnTo>
                  <a:lnTo>
                    <a:pt x="203200" y="609600"/>
                  </a:lnTo>
                  <a:lnTo>
                    <a:pt x="2908988" y="609600"/>
                  </a:lnTo>
                  <a:lnTo>
                    <a:pt x="2705788" y="0"/>
                  </a:lnTo>
                  <a:close/>
                </a:path>
              </a:pathLst>
            </a:custGeom>
            <a:solidFill>
              <a:srgbClr val="AF0000"/>
            </a:solidFill>
            <a:ln>
              <a:noFill/>
            </a:ln>
          </p:spPr>
        </p:sp>
        <p:sp>
          <p:nvSpPr>
            <p:cNvPr id="616" name="Google Shape;616;p25"/>
            <p:cNvSpPr txBox="1"/>
            <p:nvPr/>
          </p:nvSpPr>
          <p:spPr>
            <a:xfrm>
              <a:off x="101600" y="-38100"/>
              <a:ext cx="2705788"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17" name="Google Shape;617;p25"/>
          <p:cNvPicPr preferRelativeResize="0"/>
          <p:nvPr/>
        </p:nvPicPr>
        <p:blipFill>
          <a:blip r:embed="rId5">
            <a:alphaModFix/>
          </a:blip>
          <a:stretch>
            <a:fillRect/>
          </a:stretch>
        </p:blipFill>
        <p:spPr>
          <a:xfrm>
            <a:off x="1495900" y="1781175"/>
            <a:ext cx="5907950" cy="4405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26"/>
          <p:cNvGrpSpPr/>
          <p:nvPr/>
        </p:nvGrpSpPr>
        <p:grpSpPr>
          <a:xfrm rot="-5400000">
            <a:off x="-6850603" y="3510946"/>
            <a:ext cx="11097805" cy="5390678"/>
            <a:chOff x="0" y="-38100"/>
            <a:chExt cx="1432039" cy="695602"/>
          </a:xfrm>
        </p:grpSpPr>
        <p:sp>
          <p:nvSpPr>
            <p:cNvPr id="623" name="Google Shape;623;p26"/>
            <p:cNvSpPr/>
            <p:nvPr/>
          </p:nvSpPr>
          <p:spPr>
            <a:xfrm>
              <a:off x="0" y="0"/>
              <a:ext cx="1432039" cy="657502"/>
            </a:xfrm>
            <a:custGeom>
              <a:rect b="b" l="l" r="r" t="t"/>
              <a:pathLst>
                <a:path extrusionOk="0" h="657502" w="1432039">
                  <a:moveTo>
                    <a:pt x="1228839" y="0"/>
                  </a:moveTo>
                  <a:lnTo>
                    <a:pt x="0" y="0"/>
                  </a:lnTo>
                  <a:lnTo>
                    <a:pt x="0" y="657502"/>
                  </a:lnTo>
                  <a:lnTo>
                    <a:pt x="1228839" y="657502"/>
                  </a:lnTo>
                  <a:lnTo>
                    <a:pt x="1432039" y="328751"/>
                  </a:lnTo>
                  <a:lnTo>
                    <a:pt x="1228839" y="0"/>
                  </a:lnTo>
                  <a:close/>
                </a:path>
              </a:pathLst>
            </a:custGeom>
            <a:solidFill>
              <a:srgbClr val="AF0000"/>
            </a:solidFill>
            <a:ln>
              <a:noFill/>
            </a:ln>
          </p:spPr>
        </p:sp>
        <p:sp>
          <p:nvSpPr>
            <p:cNvPr id="624" name="Google Shape;624;p26"/>
            <p:cNvSpPr txBox="1"/>
            <p:nvPr/>
          </p:nvSpPr>
          <p:spPr>
            <a:xfrm>
              <a:off x="0" y="-38100"/>
              <a:ext cx="1317739" cy="695602"/>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5" name="Google Shape;625;p26"/>
          <p:cNvGrpSpPr/>
          <p:nvPr/>
        </p:nvGrpSpPr>
        <p:grpSpPr>
          <a:xfrm rot="-5400000">
            <a:off x="-5034274" y="5697907"/>
            <a:ext cx="7412929" cy="7769846"/>
            <a:chOff x="0" y="-38100"/>
            <a:chExt cx="812800" cy="851935"/>
          </a:xfrm>
        </p:grpSpPr>
        <p:sp>
          <p:nvSpPr>
            <p:cNvPr id="626" name="Google Shape;626;p26"/>
            <p:cNvSpPr/>
            <p:nvPr/>
          </p:nvSpPr>
          <p:spPr>
            <a:xfrm>
              <a:off x="0" y="0"/>
              <a:ext cx="812800" cy="813835"/>
            </a:xfrm>
            <a:custGeom>
              <a:rect b="b" l="l" r="r" t="t"/>
              <a:pathLst>
                <a:path extrusionOk="0" h="813835" w="812800">
                  <a:moveTo>
                    <a:pt x="609600" y="0"/>
                  </a:moveTo>
                  <a:lnTo>
                    <a:pt x="0" y="0"/>
                  </a:lnTo>
                  <a:lnTo>
                    <a:pt x="0" y="813835"/>
                  </a:lnTo>
                  <a:lnTo>
                    <a:pt x="609600" y="813835"/>
                  </a:lnTo>
                  <a:lnTo>
                    <a:pt x="812800" y="406917"/>
                  </a:lnTo>
                  <a:lnTo>
                    <a:pt x="609600" y="0"/>
                  </a:lnTo>
                  <a:close/>
                </a:path>
              </a:pathLst>
            </a:custGeom>
            <a:solidFill>
              <a:srgbClr val="A20E20"/>
            </a:solidFill>
            <a:ln>
              <a:noFill/>
            </a:ln>
          </p:spPr>
        </p:sp>
        <p:sp>
          <p:nvSpPr>
            <p:cNvPr id="627" name="Google Shape;627;p26"/>
            <p:cNvSpPr txBox="1"/>
            <p:nvPr/>
          </p:nvSpPr>
          <p:spPr>
            <a:xfrm>
              <a:off x="0" y="-38100"/>
              <a:ext cx="698500" cy="85193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8" name="Google Shape;628;p26"/>
          <p:cNvGrpSpPr/>
          <p:nvPr/>
        </p:nvGrpSpPr>
        <p:grpSpPr>
          <a:xfrm>
            <a:off x="3315901" y="1763526"/>
            <a:ext cx="14261609" cy="7819303"/>
            <a:chOff x="0" y="-47625"/>
            <a:chExt cx="3756144" cy="2059405"/>
          </a:xfrm>
        </p:grpSpPr>
        <p:sp>
          <p:nvSpPr>
            <p:cNvPr id="629" name="Google Shape;629;p26"/>
            <p:cNvSpPr/>
            <p:nvPr/>
          </p:nvSpPr>
          <p:spPr>
            <a:xfrm>
              <a:off x="0" y="0"/>
              <a:ext cx="3756144" cy="2011780"/>
            </a:xfrm>
            <a:custGeom>
              <a:rect b="b" l="l" r="r" t="t"/>
              <a:pathLst>
                <a:path extrusionOk="0" h="2011780" w="3756144">
                  <a:moveTo>
                    <a:pt x="27685" y="0"/>
                  </a:moveTo>
                  <a:lnTo>
                    <a:pt x="3728458" y="0"/>
                  </a:lnTo>
                  <a:cubicBezTo>
                    <a:pt x="3743749" y="0"/>
                    <a:pt x="3756144" y="12395"/>
                    <a:pt x="3756144" y="27685"/>
                  </a:cubicBezTo>
                  <a:lnTo>
                    <a:pt x="3756144" y="1984095"/>
                  </a:lnTo>
                  <a:cubicBezTo>
                    <a:pt x="3756144" y="1999385"/>
                    <a:pt x="3743749" y="2011780"/>
                    <a:pt x="3728458" y="2011780"/>
                  </a:cubicBezTo>
                  <a:lnTo>
                    <a:pt x="27685" y="2011780"/>
                  </a:lnTo>
                  <a:cubicBezTo>
                    <a:pt x="12395" y="2011780"/>
                    <a:pt x="0" y="1999385"/>
                    <a:pt x="0" y="1984095"/>
                  </a:cubicBezTo>
                  <a:lnTo>
                    <a:pt x="0" y="27685"/>
                  </a:lnTo>
                  <a:cubicBezTo>
                    <a:pt x="0" y="12395"/>
                    <a:pt x="12395" y="0"/>
                    <a:pt x="27685" y="0"/>
                  </a:cubicBezTo>
                  <a:close/>
                </a:path>
              </a:pathLst>
            </a:custGeom>
            <a:solidFill>
              <a:srgbClr val="000000">
                <a:alpha val="0"/>
              </a:srgbClr>
            </a:solidFill>
            <a:ln cap="rnd" cmpd="sng" w="104775">
              <a:solidFill>
                <a:srgbClr val="76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txBox="1"/>
            <p:nvPr/>
          </p:nvSpPr>
          <p:spPr>
            <a:xfrm>
              <a:off x="0" y="-47625"/>
              <a:ext cx="3756144" cy="2059405"/>
            </a:xfrm>
            <a:prstGeom prst="rect">
              <a:avLst/>
            </a:prstGeom>
            <a:noFill/>
            <a:ln>
              <a:noFill/>
            </a:ln>
          </p:spPr>
          <p:txBody>
            <a:bodyPr anchorCtr="0" anchor="ctr" bIns="50800" lIns="50800" spcFirstLastPara="1" rIns="50800" wrap="square" tIns="50800">
              <a:noAutofit/>
            </a:bodyPr>
            <a:lstStyle/>
            <a:p>
              <a:pPr indent="0" lvl="0" marL="0" marR="0" rtl="0" algn="l">
                <a:lnSpc>
                  <a:spcPct val="173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1" name="Google Shape;631;p26"/>
          <p:cNvSpPr txBox="1"/>
          <p:nvPr/>
        </p:nvSpPr>
        <p:spPr>
          <a:xfrm>
            <a:off x="3655495" y="3677520"/>
            <a:ext cx="13582421" cy="4172141"/>
          </a:xfrm>
          <a:prstGeom prst="rect">
            <a:avLst/>
          </a:prstGeom>
          <a:noFill/>
          <a:ln>
            <a:noFill/>
          </a:ln>
        </p:spPr>
        <p:txBody>
          <a:bodyPr anchorCtr="0" anchor="t" bIns="0" lIns="0" spcFirstLastPara="1" rIns="0" wrap="square" tIns="0">
            <a:spAutoFit/>
          </a:bodyPr>
          <a:lstStyle/>
          <a:p>
            <a:pPr indent="-273158" lvl="1" marL="546316" marR="0" rtl="0" algn="l">
              <a:lnSpc>
                <a:spcPct val="119011"/>
              </a:lnSpc>
              <a:spcBef>
                <a:spcPts val="0"/>
              </a:spcBef>
              <a:spcAft>
                <a:spcPts val="0"/>
              </a:spcAft>
              <a:buClr>
                <a:srgbClr val="4B1111"/>
              </a:buClr>
              <a:buSzPts val="2530"/>
              <a:buFont typeface="Arial"/>
              <a:buChar char="•"/>
            </a:pPr>
            <a:r>
              <a:rPr b="1" i="0" lang="en-US" sz="2530" u="none" cap="none" strike="noStrike">
                <a:solidFill>
                  <a:srgbClr val="4B1111"/>
                </a:solidFill>
                <a:latin typeface="Cabin"/>
                <a:ea typeface="Cabin"/>
                <a:cs typeface="Cabin"/>
                <a:sym typeface="Cabin"/>
              </a:rPr>
              <a:t>This Flask API serves as a web-based interface that enables users to perform searches for related articles and retrieve recent articles. It consists of two main servers: "/data" and "/recent", each serving a distinct purpose in the information retrieval process.</a:t>
            </a:r>
            <a:endParaRPr/>
          </a:p>
          <a:p>
            <a:pPr indent="-364210" lvl="2" marL="1092631" marR="0" rtl="0" algn="l">
              <a:lnSpc>
                <a:spcPct val="119011"/>
              </a:lnSpc>
              <a:spcBef>
                <a:spcPts val="0"/>
              </a:spcBef>
              <a:spcAft>
                <a:spcPts val="0"/>
              </a:spcAft>
              <a:buClr>
                <a:srgbClr val="4B1111"/>
              </a:buClr>
              <a:buSzPts val="2530"/>
              <a:buFont typeface="Arial"/>
              <a:buChar char="⚬"/>
            </a:pPr>
            <a:r>
              <a:rPr b="1" i="0" lang="en-US" sz="2530" u="none" cap="none" strike="noStrike">
                <a:solidFill>
                  <a:srgbClr val="4B1111"/>
                </a:solidFill>
                <a:latin typeface="Cabin"/>
                <a:ea typeface="Cabin"/>
                <a:cs typeface="Cabin"/>
                <a:sym typeface="Cabin"/>
              </a:rPr>
              <a:t>The "/data" server returns the most relevant articles based on user-defined keywords and category. The payload for this server is a JSON file containing the input keyword and category for the search. Upon receiving the payload, the server processes the request and returns a symbolic JSON object containing the search results.</a:t>
            </a:r>
            <a:endParaRPr/>
          </a:p>
          <a:p>
            <a:pPr indent="-364210" lvl="2" marL="1092631" marR="0" rtl="0" algn="l">
              <a:lnSpc>
                <a:spcPct val="119011"/>
              </a:lnSpc>
              <a:spcBef>
                <a:spcPts val="0"/>
              </a:spcBef>
              <a:spcAft>
                <a:spcPts val="0"/>
              </a:spcAft>
              <a:buClr>
                <a:srgbClr val="4B1111"/>
              </a:buClr>
              <a:buSzPts val="2530"/>
              <a:buFont typeface="Arial"/>
              <a:buChar char="⚬"/>
            </a:pPr>
            <a:r>
              <a:rPr b="1" i="0" lang="en-US" sz="2530" u="none" cap="none" strike="noStrike">
                <a:solidFill>
                  <a:srgbClr val="4B1111"/>
                </a:solidFill>
                <a:latin typeface="Cabin"/>
                <a:ea typeface="Cabin"/>
                <a:cs typeface="Cabin"/>
                <a:sym typeface="Cabin"/>
              </a:rPr>
              <a:t>The "/recent" server retrieves the most recent articles. The payload for this server includes the category for the search. When the server receives the payload, it fetches the most recent articles within the specified category. Then, it returns a JSON object containing the search results, providing users with access to the latest articles in their desired category.</a:t>
            </a:r>
            <a:endParaRPr/>
          </a:p>
        </p:txBody>
      </p:sp>
      <p:sp>
        <p:nvSpPr>
          <p:cNvPr id="632" name="Google Shape;632;p26"/>
          <p:cNvSpPr txBox="1"/>
          <p:nvPr/>
        </p:nvSpPr>
        <p:spPr>
          <a:xfrm>
            <a:off x="8344767" y="726633"/>
            <a:ext cx="4203878" cy="680333"/>
          </a:xfrm>
          <a:prstGeom prst="rect">
            <a:avLst/>
          </a:prstGeom>
          <a:noFill/>
          <a:ln>
            <a:noFill/>
          </a:ln>
        </p:spPr>
        <p:txBody>
          <a:bodyPr anchorCtr="0" anchor="t" bIns="0" lIns="0" spcFirstLastPara="1" rIns="0" wrap="square" tIns="0">
            <a:spAutoFit/>
          </a:bodyPr>
          <a:lstStyle/>
          <a:p>
            <a:pPr indent="0" lvl="0" marL="0" marR="0" rtl="0" algn="ctr">
              <a:lnSpc>
                <a:spcPct val="104993"/>
              </a:lnSpc>
              <a:spcBef>
                <a:spcPts val="0"/>
              </a:spcBef>
              <a:spcAft>
                <a:spcPts val="0"/>
              </a:spcAft>
              <a:buNone/>
            </a:pPr>
            <a:r>
              <a:rPr b="0" i="0" lang="en-US" sz="4966" u="none" cap="none" strike="noStrike">
                <a:solidFill>
                  <a:srgbClr val="761E1E"/>
                </a:solidFill>
                <a:latin typeface="Paytone One"/>
                <a:ea typeface="Paytone One"/>
                <a:cs typeface="Paytone One"/>
                <a:sym typeface="Paytone One"/>
              </a:rPr>
              <a:t>RESTful API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grpSp>
        <p:nvGrpSpPr>
          <p:cNvPr id="637" name="Google Shape;637;p27"/>
          <p:cNvGrpSpPr/>
          <p:nvPr/>
        </p:nvGrpSpPr>
        <p:grpSpPr>
          <a:xfrm>
            <a:off x="-10665256" y="-1686887"/>
            <a:ext cx="20019051" cy="12873916"/>
            <a:chOff x="0" y="-38100"/>
            <a:chExt cx="452149" cy="290770"/>
          </a:xfrm>
        </p:grpSpPr>
        <p:sp>
          <p:nvSpPr>
            <p:cNvPr id="638" name="Google Shape;638;p27"/>
            <p:cNvSpPr/>
            <p:nvPr/>
          </p:nvSpPr>
          <p:spPr>
            <a:xfrm>
              <a:off x="0" y="0"/>
              <a:ext cx="452149" cy="252670"/>
            </a:xfrm>
            <a:custGeom>
              <a:rect b="b" l="l" r="r" t="t"/>
              <a:pathLst>
                <a:path extrusionOk="0" h="252670" w="452149">
                  <a:moveTo>
                    <a:pt x="203200" y="0"/>
                  </a:moveTo>
                  <a:lnTo>
                    <a:pt x="248949" y="0"/>
                  </a:lnTo>
                  <a:lnTo>
                    <a:pt x="452149" y="252670"/>
                  </a:lnTo>
                  <a:lnTo>
                    <a:pt x="0" y="252670"/>
                  </a:lnTo>
                  <a:lnTo>
                    <a:pt x="203200" y="0"/>
                  </a:lnTo>
                  <a:close/>
                </a:path>
              </a:pathLst>
            </a:custGeom>
            <a:solidFill>
              <a:srgbClr val="E4E4E4">
                <a:alpha val="60000"/>
              </a:srgbClr>
            </a:solidFill>
            <a:ln>
              <a:noFill/>
            </a:ln>
          </p:spPr>
        </p:sp>
        <p:sp>
          <p:nvSpPr>
            <p:cNvPr id="639" name="Google Shape;639;p27"/>
            <p:cNvSpPr txBox="1"/>
            <p:nvPr/>
          </p:nvSpPr>
          <p:spPr>
            <a:xfrm>
              <a:off x="127000" y="-38100"/>
              <a:ext cx="198149" cy="2907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0" name="Google Shape;640;p27"/>
          <p:cNvGrpSpPr/>
          <p:nvPr/>
        </p:nvGrpSpPr>
        <p:grpSpPr>
          <a:xfrm rot="10800000">
            <a:off x="-4594198" y="-3793004"/>
            <a:ext cx="21853498" cy="6278409"/>
            <a:chOff x="0" y="-38100"/>
            <a:chExt cx="1012092" cy="290770"/>
          </a:xfrm>
        </p:grpSpPr>
        <p:sp>
          <p:nvSpPr>
            <p:cNvPr id="641" name="Google Shape;641;p27"/>
            <p:cNvSpPr/>
            <p:nvPr/>
          </p:nvSpPr>
          <p:spPr>
            <a:xfrm>
              <a:off x="0" y="0"/>
              <a:ext cx="1012092" cy="252670"/>
            </a:xfrm>
            <a:custGeom>
              <a:rect b="b" l="l" r="r" t="t"/>
              <a:pathLst>
                <a:path extrusionOk="0" h="252670" w="1012092">
                  <a:moveTo>
                    <a:pt x="203200" y="0"/>
                  </a:moveTo>
                  <a:lnTo>
                    <a:pt x="808892" y="0"/>
                  </a:lnTo>
                  <a:lnTo>
                    <a:pt x="1012092" y="252670"/>
                  </a:lnTo>
                  <a:lnTo>
                    <a:pt x="0" y="252670"/>
                  </a:lnTo>
                  <a:lnTo>
                    <a:pt x="203200" y="0"/>
                  </a:lnTo>
                  <a:close/>
                </a:path>
              </a:pathLst>
            </a:custGeom>
            <a:solidFill>
              <a:srgbClr val="A20E20"/>
            </a:solidFill>
            <a:ln>
              <a:noFill/>
            </a:ln>
          </p:spPr>
        </p:sp>
        <p:sp>
          <p:nvSpPr>
            <p:cNvPr id="642" name="Google Shape;642;p27"/>
            <p:cNvSpPr txBox="1"/>
            <p:nvPr/>
          </p:nvSpPr>
          <p:spPr>
            <a:xfrm>
              <a:off x="127000" y="-38100"/>
              <a:ext cx="758092" cy="2907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3" name="Google Shape;643;p27"/>
          <p:cNvGrpSpPr/>
          <p:nvPr/>
        </p:nvGrpSpPr>
        <p:grpSpPr>
          <a:xfrm>
            <a:off x="12938205" y="8824097"/>
            <a:ext cx="6812592" cy="1462903"/>
            <a:chOff x="0" y="-38100"/>
            <a:chExt cx="1049690" cy="225405"/>
          </a:xfrm>
        </p:grpSpPr>
        <p:sp>
          <p:nvSpPr>
            <p:cNvPr id="644" name="Google Shape;644;p27"/>
            <p:cNvSpPr/>
            <p:nvPr/>
          </p:nvSpPr>
          <p:spPr>
            <a:xfrm>
              <a:off x="0" y="0"/>
              <a:ext cx="1049690" cy="187305"/>
            </a:xfrm>
            <a:custGeom>
              <a:rect b="b" l="l" r="r" t="t"/>
              <a:pathLst>
                <a:path extrusionOk="0" h="187305" w="1049690">
                  <a:moveTo>
                    <a:pt x="203200" y="0"/>
                  </a:moveTo>
                  <a:lnTo>
                    <a:pt x="846490" y="0"/>
                  </a:lnTo>
                  <a:lnTo>
                    <a:pt x="1049690" y="187305"/>
                  </a:lnTo>
                  <a:lnTo>
                    <a:pt x="0" y="187305"/>
                  </a:lnTo>
                  <a:lnTo>
                    <a:pt x="203200" y="0"/>
                  </a:lnTo>
                  <a:close/>
                </a:path>
              </a:pathLst>
            </a:custGeom>
            <a:solidFill>
              <a:srgbClr val="A20E20"/>
            </a:solidFill>
            <a:ln>
              <a:noFill/>
            </a:ln>
          </p:spPr>
        </p:sp>
        <p:sp>
          <p:nvSpPr>
            <p:cNvPr id="645" name="Google Shape;645;p27"/>
            <p:cNvSpPr txBox="1"/>
            <p:nvPr/>
          </p:nvSpPr>
          <p:spPr>
            <a:xfrm>
              <a:off x="127000" y="-38100"/>
              <a:ext cx="795690" cy="22540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6" name="Google Shape;646;p27"/>
          <p:cNvGrpSpPr/>
          <p:nvPr/>
        </p:nvGrpSpPr>
        <p:grpSpPr>
          <a:xfrm>
            <a:off x="1395417" y="2307296"/>
            <a:ext cx="15497166" cy="6028440"/>
            <a:chOff x="0" y="-47625"/>
            <a:chExt cx="4081558" cy="1587737"/>
          </a:xfrm>
        </p:grpSpPr>
        <p:sp>
          <p:nvSpPr>
            <p:cNvPr id="647" name="Google Shape;647;p27"/>
            <p:cNvSpPr/>
            <p:nvPr/>
          </p:nvSpPr>
          <p:spPr>
            <a:xfrm>
              <a:off x="0" y="0"/>
              <a:ext cx="4081558" cy="1540112"/>
            </a:xfrm>
            <a:custGeom>
              <a:rect b="b" l="l" r="r" t="t"/>
              <a:pathLst>
                <a:path extrusionOk="0" h="1540112" w="4081558">
                  <a:moveTo>
                    <a:pt x="25478" y="0"/>
                  </a:moveTo>
                  <a:lnTo>
                    <a:pt x="4056080" y="0"/>
                  </a:lnTo>
                  <a:cubicBezTo>
                    <a:pt x="4070151" y="0"/>
                    <a:pt x="4081558" y="11407"/>
                    <a:pt x="4081558" y="25478"/>
                  </a:cubicBezTo>
                  <a:lnTo>
                    <a:pt x="4081558" y="1514634"/>
                  </a:lnTo>
                  <a:cubicBezTo>
                    <a:pt x="4081558" y="1521391"/>
                    <a:pt x="4078874" y="1527872"/>
                    <a:pt x="4074096" y="1532650"/>
                  </a:cubicBezTo>
                  <a:cubicBezTo>
                    <a:pt x="4069318" y="1537428"/>
                    <a:pt x="4062837" y="1540112"/>
                    <a:pt x="4056080" y="1540112"/>
                  </a:cubicBezTo>
                  <a:lnTo>
                    <a:pt x="25478" y="1540112"/>
                  </a:lnTo>
                  <a:cubicBezTo>
                    <a:pt x="11407" y="1540112"/>
                    <a:pt x="0" y="1528705"/>
                    <a:pt x="0" y="1514634"/>
                  </a:cubicBezTo>
                  <a:lnTo>
                    <a:pt x="0" y="25478"/>
                  </a:lnTo>
                  <a:cubicBezTo>
                    <a:pt x="0" y="11407"/>
                    <a:pt x="11407" y="0"/>
                    <a:pt x="25478" y="0"/>
                  </a:cubicBezTo>
                  <a:close/>
                </a:path>
              </a:pathLst>
            </a:custGeom>
            <a:solidFill>
              <a:srgbClr val="000000">
                <a:alpha val="0"/>
              </a:srgbClr>
            </a:solidFill>
            <a:ln cap="rnd" cmpd="sng" w="1047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txBox="1"/>
            <p:nvPr/>
          </p:nvSpPr>
          <p:spPr>
            <a:xfrm>
              <a:off x="0" y="-47625"/>
              <a:ext cx="4081558" cy="1587737"/>
            </a:xfrm>
            <a:prstGeom prst="rect">
              <a:avLst/>
            </a:prstGeom>
            <a:noFill/>
            <a:ln>
              <a:noFill/>
            </a:ln>
          </p:spPr>
          <p:txBody>
            <a:bodyPr anchorCtr="0" anchor="ctr" bIns="50800" lIns="50800" spcFirstLastPara="1" rIns="50800" wrap="square" tIns="50800">
              <a:noAutofit/>
            </a:bodyPr>
            <a:lstStyle/>
            <a:p>
              <a:pPr indent="0" lvl="0" marL="0" marR="0" rtl="0" algn="l">
                <a:lnSpc>
                  <a:spcPct val="173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9" name="Google Shape;649;p27"/>
          <p:cNvSpPr txBox="1"/>
          <p:nvPr/>
        </p:nvSpPr>
        <p:spPr>
          <a:xfrm>
            <a:off x="-402597" y="468312"/>
            <a:ext cx="13224217" cy="680333"/>
          </a:xfrm>
          <a:prstGeom prst="rect">
            <a:avLst/>
          </a:prstGeom>
          <a:noFill/>
          <a:ln>
            <a:noFill/>
          </a:ln>
        </p:spPr>
        <p:txBody>
          <a:bodyPr anchorCtr="0" anchor="t" bIns="0" lIns="0" spcFirstLastPara="1" rIns="0" wrap="square" tIns="0">
            <a:spAutoFit/>
          </a:bodyPr>
          <a:lstStyle/>
          <a:p>
            <a:pPr indent="0" lvl="0" marL="0" marR="0" rtl="0" algn="ctr">
              <a:lnSpc>
                <a:spcPct val="104993"/>
              </a:lnSpc>
              <a:spcBef>
                <a:spcPts val="0"/>
              </a:spcBef>
              <a:spcAft>
                <a:spcPts val="0"/>
              </a:spcAft>
              <a:buNone/>
            </a:pPr>
            <a:r>
              <a:rPr b="0" i="0" lang="en-US" sz="4966" u="none" cap="none" strike="noStrike">
                <a:solidFill>
                  <a:srgbClr val="FFFFFF"/>
                </a:solidFill>
                <a:latin typeface="Paytone One"/>
                <a:ea typeface="Paytone One"/>
                <a:cs typeface="Paytone One"/>
                <a:sym typeface="Paytone One"/>
              </a:rPr>
              <a:t>BM25 algorithm and PageRank</a:t>
            </a:r>
            <a:endParaRPr/>
          </a:p>
        </p:txBody>
      </p:sp>
      <p:sp>
        <p:nvSpPr>
          <p:cNvPr id="650" name="Google Shape;650;p27"/>
          <p:cNvSpPr txBox="1"/>
          <p:nvPr/>
        </p:nvSpPr>
        <p:spPr>
          <a:xfrm>
            <a:off x="2505990" y="3098268"/>
            <a:ext cx="13275900" cy="4239900"/>
          </a:xfrm>
          <a:prstGeom prst="rect">
            <a:avLst/>
          </a:prstGeom>
          <a:noFill/>
          <a:ln>
            <a:noFill/>
          </a:ln>
        </p:spPr>
        <p:txBody>
          <a:bodyPr anchorCtr="0" anchor="t" bIns="0" lIns="0" spcFirstLastPara="1" rIns="0" wrap="square" tIns="0">
            <a:spAutoFit/>
          </a:bodyPr>
          <a:lstStyle/>
          <a:p>
            <a:pPr indent="-291573" lvl="1" marL="608547" marR="0" rtl="0" algn="l">
              <a:lnSpc>
                <a:spcPct val="119020"/>
              </a:lnSpc>
              <a:spcBef>
                <a:spcPts val="0"/>
              </a:spcBef>
              <a:spcAft>
                <a:spcPts val="0"/>
              </a:spcAft>
              <a:buClr>
                <a:srgbClr val="000000"/>
              </a:buClr>
              <a:buSzPts val="2618"/>
              <a:buFont typeface="Arial"/>
              <a:buChar char="•"/>
            </a:pPr>
            <a:r>
              <a:rPr b="1" i="0" lang="en-US" sz="2618" u="none" cap="none" strike="noStrike">
                <a:solidFill>
                  <a:srgbClr val="000000"/>
                </a:solidFill>
                <a:latin typeface="Cabin"/>
                <a:ea typeface="Cabin"/>
                <a:cs typeface="Cabin"/>
                <a:sym typeface="Cabin"/>
              </a:rPr>
              <a:t>In information search, Okapi BM25 is a ranking function used by search engines to rank documents according to their relevance to a given query. This ranking function is based on a probability model, a method called BM25 (BM – best match). Basically, BM25 is a widely used ranking method in search based on keyword relevance.</a:t>
            </a:r>
            <a:endParaRPr sz="1200"/>
          </a:p>
          <a:p>
            <a:pPr indent="-291573" lvl="1" marL="608547" marR="0" rtl="0" algn="l">
              <a:lnSpc>
                <a:spcPct val="119020"/>
              </a:lnSpc>
              <a:spcBef>
                <a:spcPts val="0"/>
              </a:spcBef>
              <a:spcAft>
                <a:spcPts val="0"/>
              </a:spcAft>
              <a:buClr>
                <a:srgbClr val="000000"/>
              </a:buClr>
              <a:buSzPts val="2618"/>
              <a:buFont typeface="Arial"/>
              <a:buChar char="•"/>
            </a:pPr>
            <a:r>
              <a:rPr b="1" i="0" lang="en-US" sz="2618" u="none" cap="none" strike="noStrike">
                <a:solidFill>
                  <a:srgbClr val="000000"/>
                </a:solidFill>
                <a:latin typeface="Cabin"/>
                <a:ea typeface="Cabin"/>
                <a:cs typeface="Cabin"/>
                <a:sym typeface="Cabin"/>
              </a:rPr>
              <a:t>PageRank is used by the Google search engine to determine the importance of a web page based on the number and quality of incoming links, independent of search keywords. The basic idea of PageRank is to consider each web page as a node in a graph, with links between web pages represented by the edges of the graph. Accordingly, a website with many links from other websites will be considered more important.</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e059f8fad6_0_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559" l="0" r="0" t="-5549"/>
            </a:stretch>
          </a:blipFill>
          <a:ln>
            <a:noFill/>
          </a:ln>
        </p:spPr>
      </p:sp>
      <p:sp>
        <p:nvSpPr>
          <p:cNvPr id="656" name="Google Shape;656;g2e059f8fad6_0_4"/>
          <p:cNvSpPr/>
          <p:nvPr/>
        </p:nvSpPr>
        <p:spPr>
          <a:xfrm>
            <a:off x="0" y="0"/>
            <a:ext cx="7010400" cy="10262495"/>
          </a:xfrm>
          <a:custGeom>
            <a:rect b="b" l="l" r="r" t="t"/>
            <a:pathLst>
              <a:path extrusionOk="0" h="8923909" w="6096000">
                <a:moveTo>
                  <a:pt x="16891" y="0"/>
                </a:moveTo>
                <a:lnTo>
                  <a:pt x="0" y="8923909"/>
                </a:lnTo>
                <a:lnTo>
                  <a:pt x="4453509" y="8923909"/>
                </a:lnTo>
                <a:lnTo>
                  <a:pt x="6096000" y="2294509"/>
                </a:lnTo>
                <a:lnTo>
                  <a:pt x="5096891" y="0"/>
                </a:lnTo>
                <a:close/>
              </a:path>
            </a:pathLst>
          </a:custGeom>
          <a:blipFill rotWithShape="1">
            <a:blip r:embed="rId4">
              <a:alphaModFix/>
            </a:blip>
            <a:stretch>
              <a:fillRect b="0" l="-59788" r="-59788" t="0"/>
            </a:stretch>
          </a:blipFill>
          <a:ln>
            <a:noFill/>
          </a:ln>
        </p:spPr>
      </p:sp>
      <p:grpSp>
        <p:nvGrpSpPr>
          <p:cNvPr id="657" name="Google Shape;657;g2e059f8fad6_0_4"/>
          <p:cNvGrpSpPr/>
          <p:nvPr/>
        </p:nvGrpSpPr>
        <p:grpSpPr>
          <a:xfrm rot="10800000">
            <a:off x="6482149" y="8583630"/>
            <a:ext cx="1689239" cy="1950537"/>
            <a:chOff x="0" y="0"/>
            <a:chExt cx="615926" cy="711200"/>
          </a:xfrm>
        </p:grpSpPr>
        <p:sp>
          <p:nvSpPr>
            <p:cNvPr id="658" name="Google Shape;658;g2e059f8fad6_0_4"/>
            <p:cNvSpPr/>
            <p:nvPr/>
          </p:nvSpPr>
          <p:spPr>
            <a:xfrm>
              <a:off x="0" y="0"/>
              <a:ext cx="615926" cy="711200"/>
            </a:xfrm>
            <a:custGeom>
              <a:rect b="b" l="l" r="r" t="t"/>
              <a:pathLst>
                <a:path extrusionOk="0" h="711200" w="615926">
                  <a:moveTo>
                    <a:pt x="307963" y="711200"/>
                  </a:moveTo>
                  <a:lnTo>
                    <a:pt x="615926" y="0"/>
                  </a:lnTo>
                  <a:lnTo>
                    <a:pt x="0" y="0"/>
                  </a:lnTo>
                  <a:lnTo>
                    <a:pt x="307963" y="711200"/>
                  </a:lnTo>
                  <a:close/>
                </a:path>
              </a:pathLst>
            </a:custGeom>
            <a:solidFill>
              <a:srgbClr val="4B1111"/>
            </a:solidFill>
            <a:ln>
              <a:noFill/>
            </a:ln>
          </p:spPr>
        </p:sp>
        <p:sp>
          <p:nvSpPr>
            <p:cNvPr id="659" name="Google Shape;659;g2e059f8fad6_0_4"/>
            <p:cNvSpPr txBox="1"/>
            <p:nvPr/>
          </p:nvSpPr>
          <p:spPr>
            <a:xfrm>
              <a:off x="96238" y="12700"/>
              <a:ext cx="4233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60" name="Google Shape;660;g2e059f8fad6_0_4"/>
          <p:cNvGrpSpPr/>
          <p:nvPr/>
        </p:nvGrpSpPr>
        <p:grpSpPr>
          <a:xfrm>
            <a:off x="7600950" y="2342429"/>
            <a:ext cx="11225546" cy="4514245"/>
            <a:chOff x="0" y="-38100"/>
            <a:chExt cx="2956503" cy="1188929"/>
          </a:xfrm>
        </p:grpSpPr>
        <p:sp>
          <p:nvSpPr>
            <p:cNvPr id="661" name="Google Shape;661;g2e059f8fad6_0_4"/>
            <p:cNvSpPr/>
            <p:nvPr/>
          </p:nvSpPr>
          <p:spPr>
            <a:xfrm>
              <a:off x="0" y="0"/>
              <a:ext cx="2956503" cy="1150829"/>
            </a:xfrm>
            <a:custGeom>
              <a:rect b="b" l="l" r="r" t="t"/>
              <a:pathLst>
                <a:path extrusionOk="0" h="1150829" w="2956503">
                  <a:moveTo>
                    <a:pt x="0" y="0"/>
                  </a:moveTo>
                  <a:lnTo>
                    <a:pt x="2956503" y="0"/>
                  </a:lnTo>
                  <a:lnTo>
                    <a:pt x="2956503" y="1150829"/>
                  </a:lnTo>
                  <a:lnTo>
                    <a:pt x="0" y="1150829"/>
                  </a:lnTo>
                  <a:close/>
                </a:path>
              </a:pathLst>
            </a:custGeom>
            <a:solidFill>
              <a:srgbClr val="AF0000"/>
            </a:solidFill>
            <a:ln>
              <a:noFill/>
            </a:ln>
          </p:spPr>
        </p:sp>
        <p:sp>
          <p:nvSpPr>
            <p:cNvPr id="662" name="Google Shape;662;g2e059f8fad6_0_4"/>
            <p:cNvSpPr txBox="1"/>
            <p:nvPr/>
          </p:nvSpPr>
          <p:spPr>
            <a:xfrm>
              <a:off x="0" y="-38100"/>
              <a:ext cx="2956500" cy="1188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63" name="Google Shape;663;g2e059f8fad6_0_4"/>
          <p:cNvGrpSpPr/>
          <p:nvPr/>
        </p:nvGrpSpPr>
        <p:grpSpPr>
          <a:xfrm rot="6236668">
            <a:off x="2851560" y="6020018"/>
            <a:ext cx="9134092" cy="1000384"/>
            <a:chOff x="0" y="-38100"/>
            <a:chExt cx="5913881" cy="647700"/>
          </a:xfrm>
        </p:grpSpPr>
        <p:sp>
          <p:nvSpPr>
            <p:cNvPr id="664" name="Google Shape;664;g2e059f8fad6_0_4"/>
            <p:cNvSpPr/>
            <p:nvPr/>
          </p:nvSpPr>
          <p:spPr>
            <a:xfrm>
              <a:off x="0" y="0"/>
              <a:ext cx="5913881" cy="609600"/>
            </a:xfrm>
            <a:custGeom>
              <a:rect b="b" l="l" r="r" t="t"/>
              <a:pathLst>
                <a:path extrusionOk="0" h="609600" w="5913881">
                  <a:moveTo>
                    <a:pt x="203200" y="0"/>
                  </a:moveTo>
                  <a:lnTo>
                    <a:pt x="5710681" y="0"/>
                  </a:lnTo>
                  <a:lnTo>
                    <a:pt x="5913881" y="609600"/>
                  </a:lnTo>
                  <a:lnTo>
                    <a:pt x="0" y="609600"/>
                  </a:lnTo>
                  <a:lnTo>
                    <a:pt x="203200" y="0"/>
                  </a:lnTo>
                  <a:close/>
                </a:path>
              </a:pathLst>
            </a:custGeom>
            <a:solidFill>
              <a:srgbClr val="761E1E"/>
            </a:solidFill>
            <a:ln>
              <a:noFill/>
            </a:ln>
          </p:spPr>
        </p:sp>
        <p:sp>
          <p:nvSpPr>
            <p:cNvPr id="665" name="Google Shape;665;g2e059f8fad6_0_4"/>
            <p:cNvSpPr txBox="1"/>
            <p:nvPr/>
          </p:nvSpPr>
          <p:spPr>
            <a:xfrm>
              <a:off x="127000" y="-38100"/>
              <a:ext cx="565980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66" name="Google Shape;666;g2e059f8fad6_0_4"/>
          <p:cNvGrpSpPr/>
          <p:nvPr/>
        </p:nvGrpSpPr>
        <p:grpSpPr>
          <a:xfrm rot="-4527973">
            <a:off x="7382875" y="157321"/>
            <a:ext cx="2881861" cy="1000389"/>
            <a:chOff x="0" y="-38100"/>
            <a:chExt cx="1865856" cy="647700"/>
          </a:xfrm>
        </p:grpSpPr>
        <p:sp>
          <p:nvSpPr>
            <p:cNvPr id="667" name="Google Shape;667;g2e059f8fad6_0_4"/>
            <p:cNvSpPr/>
            <p:nvPr/>
          </p:nvSpPr>
          <p:spPr>
            <a:xfrm>
              <a:off x="0" y="0"/>
              <a:ext cx="1865856" cy="609600"/>
            </a:xfrm>
            <a:custGeom>
              <a:rect b="b" l="l" r="r" t="t"/>
              <a:pathLst>
                <a:path extrusionOk="0" h="609600" w="1865856">
                  <a:moveTo>
                    <a:pt x="203200" y="0"/>
                  </a:moveTo>
                  <a:lnTo>
                    <a:pt x="1662656" y="0"/>
                  </a:lnTo>
                  <a:lnTo>
                    <a:pt x="1865856" y="609600"/>
                  </a:lnTo>
                  <a:lnTo>
                    <a:pt x="0" y="609600"/>
                  </a:lnTo>
                  <a:lnTo>
                    <a:pt x="203200" y="0"/>
                  </a:lnTo>
                  <a:close/>
                </a:path>
              </a:pathLst>
            </a:custGeom>
            <a:solidFill>
              <a:srgbClr val="761E1E"/>
            </a:solidFill>
            <a:ln>
              <a:noFill/>
            </a:ln>
          </p:spPr>
        </p:sp>
        <p:sp>
          <p:nvSpPr>
            <p:cNvPr id="668" name="Google Shape;668;g2e059f8fad6_0_4"/>
            <p:cNvSpPr txBox="1"/>
            <p:nvPr/>
          </p:nvSpPr>
          <p:spPr>
            <a:xfrm>
              <a:off x="127000" y="-38100"/>
              <a:ext cx="161190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69" name="Google Shape;669;g2e059f8fad6_0_4"/>
          <p:cNvGrpSpPr/>
          <p:nvPr/>
        </p:nvGrpSpPr>
        <p:grpSpPr>
          <a:xfrm>
            <a:off x="5832795" y="0"/>
            <a:ext cx="2338609" cy="2700355"/>
            <a:chOff x="0" y="0"/>
            <a:chExt cx="615926" cy="711200"/>
          </a:xfrm>
        </p:grpSpPr>
        <p:sp>
          <p:nvSpPr>
            <p:cNvPr id="670" name="Google Shape;670;g2e059f8fad6_0_4"/>
            <p:cNvSpPr/>
            <p:nvPr/>
          </p:nvSpPr>
          <p:spPr>
            <a:xfrm>
              <a:off x="0" y="0"/>
              <a:ext cx="615926" cy="711200"/>
            </a:xfrm>
            <a:custGeom>
              <a:rect b="b" l="l" r="r" t="t"/>
              <a:pathLst>
                <a:path extrusionOk="0" h="711200" w="615926">
                  <a:moveTo>
                    <a:pt x="307963" y="711200"/>
                  </a:moveTo>
                  <a:lnTo>
                    <a:pt x="615926" y="0"/>
                  </a:lnTo>
                  <a:lnTo>
                    <a:pt x="0" y="0"/>
                  </a:lnTo>
                  <a:lnTo>
                    <a:pt x="307963" y="711200"/>
                  </a:lnTo>
                  <a:close/>
                </a:path>
              </a:pathLst>
            </a:custGeom>
            <a:solidFill>
              <a:srgbClr val="761E1E"/>
            </a:solidFill>
            <a:ln>
              <a:noFill/>
            </a:ln>
          </p:spPr>
        </p:sp>
        <p:sp>
          <p:nvSpPr>
            <p:cNvPr id="671" name="Google Shape;671;g2e059f8fad6_0_4"/>
            <p:cNvSpPr txBox="1"/>
            <p:nvPr/>
          </p:nvSpPr>
          <p:spPr>
            <a:xfrm>
              <a:off x="96238" y="12700"/>
              <a:ext cx="423300" cy="36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672" name="Google Shape;672;g2e059f8fad6_0_4"/>
          <p:cNvGrpSpPr/>
          <p:nvPr/>
        </p:nvGrpSpPr>
        <p:grpSpPr>
          <a:xfrm rot="-9964721">
            <a:off x="6198599" y="-748656"/>
            <a:ext cx="863801" cy="13304149"/>
            <a:chOff x="0" y="-38100"/>
            <a:chExt cx="227500" cy="3504015"/>
          </a:xfrm>
        </p:grpSpPr>
        <p:sp>
          <p:nvSpPr>
            <p:cNvPr id="673" name="Google Shape;673;g2e059f8fad6_0_4"/>
            <p:cNvSpPr/>
            <p:nvPr/>
          </p:nvSpPr>
          <p:spPr>
            <a:xfrm>
              <a:off x="0" y="0"/>
              <a:ext cx="227500" cy="3465915"/>
            </a:xfrm>
            <a:custGeom>
              <a:rect b="b" l="l" r="r" t="t"/>
              <a:pathLst>
                <a:path extrusionOk="0" h="3465915" w="227500">
                  <a:moveTo>
                    <a:pt x="0" y="0"/>
                  </a:moveTo>
                  <a:lnTo>
                    <a:pt x="227500" y="0"/>
                  </a:lnTo>
                  <a:lnTo>
                    <a:pt x="227500" y="3465915"/>
                  </a:lnTo>
                  <a:lnTo>
                    <a:pt x="0" y="3465915"/>
                  </a:lnTo>
                  <a:close/>
                </a:path>
              </a:pathLst>
            </a:custGeom>
            <a:solidFill>
              <a:srgbClr val="AF0000"/>
            </a:solidFill>
            <a:ln>
              <a:noFill/>
            </a:ln>
          </p:spPr>
        </p:sp>
        <p:sp>
          <p:nvSpPr>
            <p:cNvPr id="674" name="Google Shape;674;g2e059f8fad6_0_4"/>
            <p:cNvSpPr txBox="1"/>
            <p:nvPr/>
          </p:nvSpPr>
          <p:spPr>
            <a:xfrm>
              <a:off x="0" y="-38100"/>
              <a:ext cx="227400" cy="3504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675" name="Google Shape;675;g2e059f8fad6_0_4"/>
          <p:cNvSpPr/>
          <p:nvPr/>
        </p:nvSpPr>
        <p:spPr>
          <a:xfrm rot="877614">
            <a:off x="6774033" y="6652047"/>
            <a:ext cx="1077378" cy="4631247"/>
          </a:xfrm>
          <a:custGeom>
            <a:rect b="b" l="l" r="r" t="t"/>
            <a:pathLst>
              <a:path extrusionOk="0" h="4631681" w="1077479">
                <a:moveTo>
                  <a:pt x="0" y="0"/>
                </a:moveTo>
                <a:lnTo>
                  <a:pt x="1077480" y="0"/>
                </a:lnTo>
                <a:lnTo>
                  <a:pt x="1077480" y="4631681"/>
                </a:lnTo>
                <a:lnTo>
                  <a:pt x="0" y="4631681"/>
                </a:lnTo>
                <a:lnTo>
                  <a:pt x="0" y="0"/>
                </a:lnTo>
                <a:close/>
              </a:path>
            </a:pathLst>
          </a:custGeom>
          <a:blipFill rotWithShape="1">
            <a:blip r:embed="rId5">
              <a:alphaModFix/>
            </a:blip>
            <a:stretch>
              <a:fillRect b="-56568" l="-1022208" r="0" t="-56568"/>
            </a:stretch>
          </a:blipFill>
          <a:ln>
            <a:noFill/>
          </a:ln>
        </p:spPr>
      </p:sp>
      <p:sp>
        <p:nvSpPr>
          <p:cNvPr id="676" name="Google Shape;676;g2e059f8fad6_0_4"/>
          <p:cNvSpPr/>
          <p:nvPr/>
        </p:nvSpPr>
        <p:spPr>
          <a:xfrm rot="-4593265">
            <a:off x="5841523" y="1087508"/>
            <a:ext cx="3165255" cy="150350"/>
          </a:xfrm>
          <a:custGeom>
            <a:rect b="b" l="l" r="r" t="t"/>
            <a:pathLst>
              <a:path extrusionOk="0" h="150364" w="3165552">
                <a:moveTo>
                  <a:pt x="0" y="0"/>
                </a:moveTo>
                <a:lnTo>
                  <a:pt x="3165553" y="0"/>
                </a:lnTo>
                <a:lnTo>
                  <a:pt x="3165553" y="150363"/>
                </a:lnTo>
                <a:lnTo>
                  <a:pt x="0" y="150363"/>
                </a:lnTo>
                <a:lnTo>
                  <a:pt x="0" y="0"/>
                </a:lnTo>
                <a:close/>
              </a:path>
            </a:pathLst>
          </a:custGeom>
          <a:blipFill rotWithShape="1">
            <a:blip r:embed="rId6">
              <a:alphaModFix/>
            </a:blip>
            <a:stretch>
              <a:fillRect b="0" l="0" r="0" t="0"/>
            </a:stretch>
          </a:blipFill>
          <a:ln>
            <a:noFill/>
          </a:ln>
        </p:spPr>
      </p:sp>
      <p:grpSp>
        <p:nvGrpSpPr>
          <p:cNvPr id="677" name="Google Shape;677;g2e059f8fad6_0_4"/>
          <p:cNvGrpSpPr/>
          <p:nvPr/>
        </p:nvGrpSpPr>
        <p:grpSpPr>
          <a:xfrm>
            <a:off x="8947519" y="5753037"/>
            <a:ext cx="10653578" cy="1361595"/>
            <a:chOff x="0" y="-38100"/>
            <a:chExt cx="5067823" cy="647700"/>
          </a:xfrm>
        </p:grpSpPr>
        <p:sp>
          <p:nvSpPr>
            <p:cNvPr id="678" name="Google Shape;678;g2e059f8fad6_0_4"/>
            <p:cNvSpPr/>
            <p:nvPr/>
          </p:nvSpPr>
          <p:spPr>
            <a:xfrm>
              <a:off x="0" y="0"/>
              <a:ext cx="5067823" cy="609600"/>
            </a:xfrm>
            <a:custGeom>
              <a:rect b="b" l="l" r="r" t="t"/>
              <a:pathLst>
                <a:path extrusionOk="0" h="609600" w="5067823">
                  <a:moveTo>
                    <a:pt x="203200" y="0"/>
                  </a:moveTo>
                  <a:lnTo>
                    <a:pt x="5067823" y="0"/>
                  </a:lnTo>
                  <a:lnTo>
                    <a:pt x="4864623" y="609600"/>
                  </a:lnTo>
                  <a:lnTo>
                    <a:pt x="0" y="609600"/>
                  </a:lnTo>
                  <a:lnTo>
                    <a:pt x="203200" y="0"/>
                  </a:lnTo>
                  <a:close/>
                </a:path>
              </a:pathLst>
            </a:custGeom>
            <a:solidFill>
              <a:srgbClr val="761E1E"/>
            </a:solidFill>
            <a:ln>
              <a:noFill/>
            </a:ln>
          </p:spPr>
        </p:sp>
        <p:sp>
          <p:nvSpPr>
            <p:cNvPr id="679" name="Google Shape;679;g2e059f8fad6_0_4"/>
            <p:cNvSpPr txBox="1"/>
            <p:nvPr/>
          </p:nvSpPr>
          <p:spPr>
            <a:xfrm>
              <a:off x="101600" y="-38100"/>
              <a:ext cx="486450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680" name="Google Shape;680;g2e059f8fad6_0_4"/>
          <p:cNvSpPr txBox="1"/>
          <p:nvPr/>
        </p:nvSpPr>
        <p:spPr>
          <a:xfrm>
            <a:off x="8947519" y="3501171"/>
            <a:ext cx="8597100" cy="1733700"/>
          </a:xfrm>
          <a:prstGeom prst="rect">
            <a:avLst/>
          </a:prstGeom>
          <a:noFill/>
          <a:ln>
            <a:noFill/>
          </a:ln>
        </p:spPr>
        <p:txBody>
          <a:bodyPr anchorCtr="0" anchor="t" bIns="0" lIns="0" spcFirstLastPara="1" rIns="0" wrap="square" tIns="0">
            <a:spAutoFit/>
          </a:bodyPr>
          <a:lstStyle/>
          <a:p>
            <a:pPr indent="0" lvl="0" marL="0" marR="0" rtl="0" algn="r">
              <a:lnSpc>
                <a:spcPct val="140003"/>
              </a:lnSpc>
              <a:spcBef>
                <a:spcPts val="0"/>
              </a:spcBef>
              <a:spcAft>
                <a:spcPts val="0"/>
              </a:spcAft>
              <a:buNone/>
            </a:pPr>
            <a:r>
              <a:rPr b="1" i="0" lang="en-US" sz="11264" u="none" cap="none" strike="noStrike">
                <a:solidFill>
                  <a:srgbClr val="FFFFFF"/>
                </a:solidFill>
                <a:latin typeface="Poppins Black"/>
                <a:ea typeface="Poppins Black"/>
                <a:cs typeface="Poppins Black"/>
                <a:sym typeface="Poppins Black"/>
              </a:rPr>
              <a:t>Thank You</a:t>
            </a:r>
            <a:endParaRPr/>
          </a:p>
        </p:txBody>
      </p:sp>
      <p:sp>
        <p:nvSpPr>
          <p:cNvPr id="681" name="Google Shape;681;g2e059f8fad6_0_4"/>
          <p:cNvSpPr txBox="1"/>
          <p:nvPr/>
        </p:nvSpPr>
        <p:spPr>
          <a:xfrm>
            <a:off x="11533643" y="5947383"/>
            <a:ext cx="6114600" cy="675600"/>
          </a:xfrm>
          <a:prstGeom prst="rect">
            <a:avLst/>
          </a:prstGeom>
          <a:noFill/>
          <a:ln>
            <a:noFill/>
          </a:ln>
        </p:spPr>
        <p:txBody>
          <a:bodyPr anchorCtr="0" anchor="t" bIns="0" lIns="0" spcFirstLastPara="1" rIns="0" wrap="square" tIns="0">
            <a:spAutoFit/>
          </a:bodyPr>
          <a:lstStyle/>
          <a:p>
            <a:pPr indent="0" lvl="0" marL="0" marR="0" rtl="0" algn="r">
              <a:lnSpc>
                <a:spcPct val="140009"/>
              </a:lnSpc>
              <a:spcBef>
                <a:spcPts val="0"/>
              </a:spcBef>
              <a:spcAft>
                <a:spcPts val="0"/>
              </a:spcAft>
              <a:buNone/>
            </a:pPr>
            <a:r>
              <a:rPr b="0" i="0" lang="en-US" sz="4389" u="none" cap="none" strike="noStrike">
                <a:solidFill>
                  <a:srgbClr val="FFFFFF"/>
                </a:solidFill>
                <a:latin typeface="Poppins Medium"/>
                <a:ea typeface="Poppins Medium"/>
                <a:cs typeface="Poppins Medium"/>
                <a:sym typeface="Poppins Medium"/>
              </a:rPr>
              <a:t>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grpSp>
        <p:nvGrpSpPr>
          <p:cNvPr id="118" name="Google Shape;118;p3"/>
          <p:cNvGrpSpPr/>
          <p:nvPr/>
        </p:nvGrpSpPr>
        <p:grpSpPr>
          <a:xfrm>
            <a:off x="-5800680" y="-1323281"/>
            <a:ext cx="18054087" cy="11610281"/>
            <a:chOff x="0" y="-38100"/>
            <a:chExt cx="452149" cy="290770"/>
          </a:xfrm>
        </p:grpSpPr>
        <p:sp>
          <p:nvSpPr>
            <p:cNvPr id="119" name="Google Shape;119;p3"/>
            <p:cNvSpPr/>
            <p:nvPr/>
          </p:nvSpPr>
          <p:spPr>
            <a:xfrm>
              <a:off x="0" y="0"/>
              <a:ext cx="452149" cy="252670"/>
            </a:xfrm>
            <a:custGeom>
              <a:rect b="b" l="l" r="r" t="t"/>
              <a:pathLst>
                <a:path extrusionOk="0" h="252670" w="452149">
                  <a:moveTo>
                    <a:pt x="203200" y="0"/>
                  </a:moveTo>
                  <a:lnTo>
                    <a:pt x="248949" y="0"/>
                  </a:lnTo>
                  <a:lnTo>
                    <a:pt x="452149" y="252670"/>
                  </a:lnTo>
                  <a:lnTo>
                    <a:pt x="0" y="252670"/>
                  </a:lnTo>
                  <a:lnTo>
                    <a:pt x="203200" y="0"/>
                  </a:lnTo>
                  <a:close/>
                </a:path>
              </a:pathLst>
            </a:custGeom>
            <a:solidFill>
              <a:srgbClr val="B6B6B6">
                <a:alpha val="11764"/>
              </a:srgbClr>
            </a:solidFill>
            <a:ln>
              <a:noFill/>
            </a:ln>
          </p:spPr>
        </p:sp>
        <p:sp>
          <p:nvSpPr>
            <p:cNvPr id="120" name="Google Shape;120;p3"/>
            <p:cNvSpPr txBox="1"/>
            <p:nvPr/>
          </p:nvSpPr>
          <p:spPr>
            <a:xfrm>
              <a:off x="127000" y="-38100"/>
              <a:ext cx="198149" cy="2907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3"/>
          <p:cNvGrpSpPr/>
          <p:nvPr/>
        </p:nvGrpSpPr>
        <p:grpSpPr>
          <a:xfrm rot="10800000">
            <a:off x="-324259" y="-2727870"/>
            <a:ext cx="21853498" cy="6278409"/>
            <a:chOff x="0" y="-38100"/>
            <a:chExt cx="1012092" cy="290770"/>
          </a:xfrm>
        </p:grpSpPr>
        <p:sp>
          <p:nvSpPr>
            <p:cNvPr id="122" name="Google Shape;122;p3"/>
            <p:cNvSpPr/>
            <p:nvPr/>
          </p:nvSpPr>
          <p:spPr>
            <a:xfrm>
              <a:off x="0" y="0"/>
              <a:ext cx="1012092" cy="252670"/>
            </a:xfrm>
            <a:custGeom>
              <a:rect b="b" l="l" r="r" t="t"/>
              <a:pathLst>
                <a:path extrusionOk="0" h="252670" w="1012092">
                  <a:moveTo>
                    <a:pt x="203200" y="0"/>
                  </a:moveTo>
                  <a:lnTo>
                    <a:pt x="808892" y="0"/>
                  </a:lnTo>
                  <a:lnTo>
                    <a:pt x="1012092" y="252670"/>
                  </a:lnTo>
                  <a:lnTo>
                    <a:pt x="0" y="252670"/>
                  </a:lnTo>
                  <a:lnTo>
                    <a:pt x="203200" y="0"/>
                  </a:lnTo>
                  <a:close/>
                </a:path>
              </a:pathLst>
            </a:custGeom>
            <a:solidFill>
              <a:srgbClr val="E8223B"/>
            </a:solidFill>
            <a:ln>
              <a:noFill/>
            </a:ln>
          </p:spPr>
        </p:sp>
        <p:sp>
          <p:nvSpPr>
            <p:cNvPr id="123" name="Google Shape;123;p3"/>
            <p:cNvSpPr txBox="1"/>
            <p:nvPr/>
          </p:nvSpPr>
          <p:spPr>
            <a:xfrm>
              <a:off x="127000" y="-38100"/>
              <a:ext cx="758092" cy="2907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 name="Google Shape;124;p3"/>
          <p:cNvGrpSpPr/>
          <p:nvPr/>
        </p:nvGrpSpPr>
        <p:grpSpPr>
          <a:xfrm rot="10800000">
            <a:off x="-6258005" y="-88241"/>
            <a:ext cx="23236995" cy="3659024"/>
            <a:chOff x="0" y="-38100"/>
            <a:chExt cx="1869232" cy="294340"/>
          </a:xfrm>
        </p:grpSpPr>
        <p:sp>
          <p:nvSpPr>
            <p:cNvPr id="125" name="Google Shape;125;p3"/>
            <p:cNvSpPr/>
            <p:nvPr/>
          </p:nvSpPr>
          <p:spPr>
            <a:xfrm>
              <a:off x="0" y="0"/>
              <a:ext cx="1869232" cy="256240"/>
            </a:xfrm>
            <a:custGeom>
              <a:rect b="b" l="l" r="r" t="t"/>
              <a:pathLst>
                <a:path extrusionOk="0" h="256240" w="1869232">
                  <a:moveTo>
                    <a:pt x="203200" y="0"/>
                  </a:moveTo>
                  <a:lnTo>
                    <a:pt x="1666032" y="0"/>
                  </a:lnTo>
                  <a:lnTo>
                    <a:pt x="1869232" y="256240"/>
                  </a:lnTo>
                  <a:lnTo>
                    <a:pt x="0" y="256240"/>
                  </a:lnTo>
                  <a:lnTo>
                    <a:pt x="203200" y="0"/>
                  </a:lnTo>
                  <a:close/>
                </a:path>
              </a:pathLst>
            </a:custGeom>
            <a:solidFill>
              <a:srgbClr val="A20E20"/>
            </a:solidFill>
            <a:ln>
              <a:noFill/>
            </a:ln>
          </p:spPr>
        </p:sp>
        <p:sp>
          <p:nvSpPr>
            <p:cNvPr id="126" name="Google Shape;126;p3"/>
            <p:cNvSpPr txBox="1"/>
            <p:nvPr/>
          </p:nvSpPr>
          <p:spPr>
            <a:xfrm>
              <a:off x="127000" y="-38100"/>
              <a:ext cx="1615232" cy="2943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 name="Google Shape;127;p3"/>
          <p:cNvGrpSpPr/>
          <p:nvPr/>
        </p:nvGrpSpPr>
        <p:grpSpPr>
          <a:xfrm>
            <a:off x="945703" y="5527243"/>
            <a:ext cx="2916745" cy="3000895"/>
            <a:chOff x="0" y="-38100"/>
            <a:chExt cx="1335319" cy="1373844"/>
          </a:xfrm>
        </p:grpSpPr>
        <p:sp>
          <p:nvSpPr>
            <p:cNvPr id="128" name="Google Shape;128;p3"/>
            <p:cNvSpPr/>
            <p:nvPr/>
          </p:nvSpPr>
          <p:spPr>
            <a:xfrm>
              <a:off x="0" y="0"/>
              <a:ext cx="1335319" cy="1335744"/>
            </a:xfrm>
            <a:custGeom>
              <a:rect b="b" l="l" r="r" t="t"/>
              <a:pathLst>
                <a:path extrusionOk="0" h="1335744" w="1335319">
                  <a:moveTo>
                    <a:pt x="0" y="0"/>
                  </a:moveTo>
                  <a:lnTo>
                    <a:pt x="1335319" y="0"/>
                  </a:lnTo>
                  <a:lnTo>
                    <a:pt x="1335319" y="1335744"/>
                  </a:lnTo>
                  <a:lnTo>
                    <a:pt x="0" y="1335744"/>
                  </a:lnTo>
                  <a:close/>
                </a:path>
              </a:pathLst>
            </a:custGeom>
            <a:solidFill>
              <a:srgbClr val="E4E4E4"/>
            </a:solidFill>
            <a:ln cap="sq" cmpd="sng" w="9525">
              <a:solidFill>
                <a:srgbClr val="2A2E3A"/>
              </a:solidFill>
              <a:prstDash val="solid"/>
              <a:miter lim="8000"/>
              <a:headEnd len="sm" w="sm" type="none"/>
              <a:tailEnd len="sm" w="sm" type="none"/>
            </a:ln>
          </p:spPr>
        </p:sp>
        <p:sp>
          <p:nvSpPr>
            <p:cNvPr id="129" name="Google Shape;129;p3"/>
            <p:cNvSpPr txBox="1"/>
            <p:nvPr/>
          </p:nvSpPr>
          <p:spPr>
            <a:xfrm>
              <a:off x="0" y="-38100"/>
              <a:ext cx="1335319" cy="13738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 name="Google Shape;130;p3"/>
          <p:cNvGrpSpPr/>
          <p:nvPr/>
        </p:nvGrpSpPr>
        <p:grpSpPr>
          <a:xfrm>
            <a:off x="4314978" y="5527243"/>
            <a:ext cx="2916745" cy="3000895"/>
            <a:chOff x="0" y="-38100"/>
            <a:chExt cx="1335319" cy="1373844"/>
          </a:xfrm>
        </p:grpSpPr>
        <p:sp>
          <p:nvSpPr>
            <p:cNvPr id="131" name="Google Shape;131;p3"/>
            <p:cNvSpPr/>
            <p:nvPr/>
          </p:nvSpPr>
          <p:spPr>
            <a:xfrm>
              <a:off x="0" y="0"/>
              <a:ext cx="1335319" cy="1335744"/>
            </a:xfrm>
            <a:custGeom>
              <a:rect b="b" l="l" r="r" t="t"/>
              <a:pathLst>
                <a:path extrusionOk="0" h="1335744" w="1335319">
                  <a:moveTo>
                    <a:pt x="0" y="0"/>
                  </a:moveTo>
                  <a:lnTo>
                    <a:pt x="1335319" y="0"/>
                  </a:lnTo>
                  <a:lnTo>
                    <a:pt x="1335319" y="1335744"/>
                  </a:lnTo>
                  <a:lnTo>
                    <a:pt x="0" y="1335744"/>
                  </a:lnTo>
                  <a:close/>
                </a:path>
              </a:pathLst>
            </a:custGeom>
            <a:solidFill>
              <a:srgbClr val="E4E4E4"/>
            </a:solidFill>
            <a:ln cap="sq" cmpd="sng" w="9525">
              <a:solidFill>
                <a:srgbClr val="2A2E3A"/>
              </a:solidFill>
              <a:prstDash val="solid"/>
              <a:miter lim="8000"/>
              <a:headEnd len="sm" w="sm" type="none"/>
              <a:tailEnd len="sm" w="sm" type="none"/>
            </a:ln>
          </p:spPr>
        </p:sp>
        <p:sp>
          <p:nvSpPr>
            <p:cNvPr id="132" name="Google Shape;132;p3"/>
            <p:cNvSpPr txBox="1"/>
            <p:nvPr/>
          </p:nvSpPr>
          <p:spPr>
            <a:xfrm>
              <a:off x="0" y="-38100"/>
              <a:ext cx="1335319" cy="13738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 name="Google Shape;133;p3"/>
          <p:cNvGrpSpPr/>
          <p:nvPr/>
        </p:nvGrpSpPr>
        <p:grpSpPr>
          <a:xfrm>
            <a:off x="7685169" y="5527243"/>
            <a:ext cx="2916745" cy="3000895"/>
            <a:chOff x="0" y="-38100"/>
            <a:chExt cx="1335319" cy="1373844"/>
          </a:xfrm>
        </p:grpSpPr>
        <p:sp>
          <p:nvSpPr>
            <p:cNvPr id="134" name="Google Shape;134;p3"/>
            <p:cNvSpPr/>
            <p:nvPr/>
          </p:nvSpPr>
          <p:spPr>
            <a:xfrm>
              <a:off x="0" y="0"/>
              <a:ext cx="1335319" cy="1335744"/>
            </a:xfrm>
            <a:custGeom>
              <a:rect b="b" l="l" r="r" t="t"/>
              <a:pathLst>
                <a:path extrusionOk="0" h="1335744" w="1335319">
                  <a:moveTo>
                    <a:pt x="0" y="0"/>
                  </a:moveTo>
                  <a:lnTo>
                    <a:pt x="1335319" y="0"/>
                  </a:lnTo>
                  <a:lnTo>
                    <a:pt x="1335319" y="1335744"/>
                  </a:lnTo>
                  <a:lnTo>
                    <a:pt x="0" y="1335744"/>
                  </a:lnTo>
                  <a:close/>
                </a:path>
              </a:pathLst>
            </a:custGeom>
            <a:solidFill>
              <a:srgbClr val="E4E4E4"/>
            </a:solidFill>
            <a:ln cap="sq" cmpd="sng" w="9525">
              <a:solidFill>
                <a:srgbClr val="2A2E3A"/>
              </a:solidFill>
              <a:prstDash val="solid"/>
              <a:miter lim="8000"/>
              <a:headEnd len="sm" w="sm" type="none"/>
              <a:tailEnd len="sm" w="sm" type="none"/>
            </a:ln>
          </p:spPr>
        </p:sp>
        <p:sp>
          <p:nvSpPr>
            <p:cNvPr id="135" name="Google Shape;135;p3"/>
            <p:cNvSpPr txBox="1"/>
            <p:nvPr/>
          </p:nvSpPr>
          <p:spPr>
            <a:xfrm>
              <a:off x="0" y="-38100"/>
              <a:ext cx="1335319" cy="13738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 name="Google Shape;136;p3"/>
          <p:cNvGrpSpPr/>
          <p:nvPr/>
        </p:nvGrpSpPr>
        <p:grpSpPr>
          <a:xfrm>
            <a:off x="11055361" y="5527243"/>
            <a:ext cx="2916745" cy="3000895"/>
            <a:chOff x="0" y="-38100"/>
            <a:chExt cx="1335319" cy="1373844"/>
          </a:xfrm>
        </p:grpSpPr>
        <p:sp>
          <p:nvSpPr>
            <p:cNvPr id="137" name="Google Shape;137;p3"/>
            <p:cNvSpPr/>
            <p:nvPr/>
          </p:nvSpPr>
          <p:spPr>
            <a:xfrm>
              <a:off x="0" y="0"/>
              <a:ext cx="1335319" cy="1335744"/>
            </a:xfrm>
            <a:custGeom>
              <a:rect b="b" l="l" r="r" t="t"/>
              <a:pathLst>
                <a:path extrusionOk="0" h="1335744" w="1335319">
                  <a:moveTo>
                    <a:pt x="0" y="0"/>
                  </a:moveTo>
                  <a:lnTo>
                    <a:pt x="1335319" y="0"/>
                  </a:lnTo>
                  <a:lnTo>
                    <a:pt x="1335319" y="1335744"/>
                  </a:lnTo>
                  <a:lnTo>
                    <a:pt x="0" y="1335744"/>
                  </a:lnTo>
                  <a:close/>
                </a:path>
              </a:pathLst>
            </a:custGeom>
            <a:solidFill>
              <a:srgbClr val="E4E4E4"/>
            </a:solidFill>
            <a:ln cap="sq" cmpd="sng" w="9525">
              <a:solidFill>
                <a:srgbClr val="2A2E3A"/>
              </a:solidFill>
              <a:prstDash val="solid"/>
              <a:miter lim="8000"/>
              <a:headEnd len="sm" w="sm" type="none"/>
              <a:tailEnd len="sm" w="sm" type="none"/>
            </a:ln>
          </p:spPr>
        </p:sp>
        <p:sp>
          <p:nvSpPr>
            <p:cNvPr id="138" name="Google Shape;138;p3"/>
            <p:cNvSpPr txBox="1"/>
            <p:nvPr/>
          </p:nvSpPr>
          <p:spPr>
            <a:xfrm>
              <a:off x="0" y="-38100"/>
              <a:ext cx="1335319" cy="13738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 name="Google Shape;139;p3"/>
          <p:cNvGrpSpPr/>
          <p:nvPr/>
        </p:nvGrpSpPr>
        <p:grpSpPr>
          <a:xfrm>
            <a:off x="14425553" y="5527243"/>
            <a:ext cx="2916745" cy="3000895"/>
            <a:chOff x="0" y="-38100"/>
            <a:chExt cx="1335319" cy="1373844"/>
          </a:xfrm>
        </p:grpSpPr>
        <p:sp>
          <p:nvSpPr>
            <p:cNvPr id="140" name="Google Shape;140;p3"/>
            <p:cNvSpPr/>
            <p:nvPr/>
          </p:nvSpPr>
          <p:spPr>
            <a:xfrm>
              <a:off x="0" y="0"/>
              <a:ext cx="1335319" cy="1335744"/>
            </a:xfrm>
            <a:custGeom>
              <a:rect b="b" l="l" r="r" t="t"/>
              <a:pathLst>
                <a:path extrusionOk="0" h="1335744" w="1335319">
                  <a:moveTo>
                    <a:pt x="0" y="0"/>
                  </a:moveTo>
                  <a:lnTo>
                    <a:pt x="1335319" y="0"/>
                  </a:lnTo>
                  <a:lnTo>
                    <a:pt x="1335319" y="1335744"/>
                  </a:lnTo>
                  <a:lnTo>
                    <a:pt x="0" y="1335744"/>
                  </a:lnTo>
                  <a:close/>
                </a:path>
              </a:pathLst>
            </a:custGeom>
            <a:solidFill>
              <a:srgbClr val="E4E4E4"/>
            </a:solidFill>
            <a:ln cap="sq" cmpd="sng" w="9525">
              <a:solidFill>
                <a:srgbClr val="2A2E3A"/>
              </a:solidFill>
              <a:prstDash val="solid"/>
              <a:miter lim="8000"/>
              <a:headEnd len="sm" w="sm" type="none"/>
              <a:tailEnd len="sm" w="sm" type="none"/>
            </a:ln>
          </p:spPr>
        </p:sp>
        <p:sp>
          <p:nvSpPr>
            <p:cNvPr id="141" name="Google Shape;141;p3"/>
            <p:cNvSpPr txBox="1"/>
            <p:nvPr/>
          </p:nvSpPr>
          <p:spPr>
            <a:xfrm>
              <a:off x="0" y="-38100"/>
              <a:ext cx="1335319" cy="13738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2" name="Google Shape;142;p3"/>
          <p:cNvSpPr/>
          <p:nvPr/>
        </p:nvSpPr>
        <p:spPr>
          <a:xfrm>
            <a:off x="1262729" y="4469120"/>
            <a:ext cx="2282691" cy="228269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3466" l="0" r="0" t="-346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txBox="1"/>
          <p:nvPr/>
        </p:nvSpPr>
        <p:spPr>
          <a:xfrm>
            <a:off x="930641" y="1038225"/>
            <a:ext cx="13858220" cy="985383"/>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6576" u="none" cap="none" strike="noStrike">
                <a:solidFill>
                  <a:srgbClr val="FFFFFF"/>
                </a:solidFill>
                <a:latin typeface="Arial"/>
                <a:ea typeface="Arial"/>
                <a:cs typeface="Arial"/>
                <a:sym typeface="Arial"/>
              </a:rPr>
              <a:t>Task assignments &amp; Contribution</a:t>
            </a:r>
            <a:endParaRPr/>
          </a:p>
        </p:txBody>
      </p:sp>
      <p:grpSp>
        <p:nvGrpSpPr>
          <p:cNvPr id="144" name="Google Shape;144;p3"/>
          <p:cNvGrpSpPr/>
          <p:nvPr/>
        </p:nvGrpSpPr>
        <p:grpSpPr>
          <a:xfrm>
            <a:off x="1581787" y="7235044"/>
            <a:ext cx="1644576" cy="837958"/>
            <a:chOff x="0" y="0"/>
            <a:chExt cx="2192768" cy="1117278"/>
          </a:xfrm>
        </p:grpSpPr>
        <p:sp>
          <p:nvSpPr>
            <p:cNvPr id="145" name="Google Shape;145;p3"/>
            <p:cNvSpPr txBox="1"/>
            <p:nvPr/>
          </p:nvSpPr>
          <p:spPr>
            <a:xfrm>
              <a:off x="0" y="0"/>
              <a:ext cx="2192768" cy="394483"/>
            </a:xfrm>
            <a:prstGeom prst="rect">
              <a:avLst/>
            </a:prstGeom>
            <a:noFill/>
            <a:ln>
              <a:noFill/>
            </a:ln>
          </p:spPr>
          <p:txBody>
            <a:bodyPr anchorCtr="0" anchor="t" bIns="0" lIns="0" spcFirstLastPara="1" rIns="0" wrap="square" tIns="0">
              <a:spAutoFit/>
            </a:bodyPr>
            <a:lstStyle/>
            <a:p>
              <a:pPr indent="0" lvl="0" marL="0" marR="0" rtl="0" algn="ctr">
                <a:lnSpc>
                  <a:spcPct val="120112"/>
                </a:lnSpc>
                <a:spcBef>
                  <a:spcPts val="0"/>
                </a:spcBef>
                <a:spcAft>
                  <a:spcPts val="0"/>
                </a:spcAft>
                <a:buNone/>
              </a:pPr>
              <a:r>
                <a:rPr b="0" i="0" lang="en-US" sz="1954" u="none" cap="none" strike="noStrike">
                  <a:solidFill>
                    <a:srgbClr val="2A2E3A"/>
                  </a:solidFill>
                  <a:latin typeface="Arial"/>
                  <a:ea typeface="Arial"/>
                  <a:cs typeface="Arial"/>
                  <a:sym typeface="Arial"/>
                </a:rPr>
                <a:t>Le Minh Hai</a:t>
              </a:r>
              <a:endParaRPr/>
            </a:p>
          </p:txBody>
        </p:sp>
        <p:sp>
          <p:nvSpPr>
            <p:cNvPr id="146" name="Google Shape;146;p3"/>
            <p:cNvSpPr txBox="1"/>
            <p:nvPr/>
          </p:nvSpPr>
          <p:spPr>
            <a:xfrm>
              <a:off x="0" y="492620"/>
              <a:ext cx="2192768" cy="62465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380" u="none" cap="none" strike="noStrike">
                  <a:solidFill>
                    <a:srgbClr val="2A2E3A"/>
                  </a:solidFill>
                  <a:latin typeface="Arial"/>
                  <a:ea typeface="Arial"/>
                  <a:cs typeface="Arial"/>
                  <a:sym typeface="Arial"/>
                </a:rPr>
                <a:t>Data Collection &amp; Classification</a:t>
              </a:r>
              <a:endParaRPr/>
            </a:p>
          </p:txBody>
        </p:sp>
      </p:grpSp>
      <p:grpSp>
        <p:nvGrpSpPr>
          <p:cNvPr id="147" name="Google Shape;147;p3"/>
          <p:cNvGrpSpPr/>
          <p:nvPr/>
        </p:nvGrpSpPr>
        <p:grpSpPr>
          <a:xfrm>
            <a:off x="4678286" y="7235044"/>
            <a:ext cx="2190129" cy="596893"/>
            <a:chOff x="0" y="0"/>
            <a:chExt cx="2920172" cy="795857"/>
          </a:xfrm>
        </p:grpSpPr>
        <p:sp>
          <p:nvSpPr>
            <p:cNvPr id="148" name="Google Shape;148;p3"/>
            <p:cNvSpPr txBox="1"/>
            <p:nvPr/>
          </p:nvSpPr>
          <p:spPr>
            <a:xfrm>
              <a:off x="0" y="0"/>
              <a:ext cx="2920172" cy="394483"/>
            </a:xfrm>
            <a:prstGeom prst="rect">
              <a:avLst/>
            </a:prstGeom>
            <a:noFill/>
            <a:ln>
              <a:noFill/>
            </a:ln>
          </p:spPr>
          <p:txBody>
            <a:bodyPr anchorCtr="0" anchor="t" bIns="0" lIns="0" spcFirstLastPara="1" rIns="0" wrap="square" tIns="0">
              <a:spAutoFit/>
            </a:bodyPr>
            <a:lstStyle/>
            <a:p>
              <a:pPr indent="0" lvl="0" marL="0" marR="0" rtl="0" algn="ctr">
                <a:lnSpc>
                  <a:spcPct val="120112"/>
                </a:lnSpc>
                <a:spcBef>
                  <a:spcPts val="0"/>
                </a:spcBef>
                <a:spcAft>
                  <a:spcPts val="0"/>
                </a:spcAft>
                <a:buNone/>
              </a:pPr>
              <a:r>
                <a:rPr b="0" i="0" lang="en-US" sz="1954" u="none" cap="none" strike="noStrike">
                  <a:solidFill>
                    <a:srgbClr val="2A2E3A"/>
                  </a:solidFill>
                  <a:latin typeface="Arial"/>
                  <a:ea typeface="Arial"/>
                  <a:cs typeface="Arial"/>
                  <a:sym typeface="Arial"/>
                </a:rPr>
                <a:t>Vu Quoc Dung</a:t>
              </a:r>
              <a:endParaRPr/>
            </a:p>
          </p:txBody>
        </p:sp>
        <p:sp>
          <p:nvSpPr>
            <p:cNvPr id="149" name="Google Shape;149;p3"/>
            <p:cNvSpPr txBox="1"/>
            <p:nvPr/>
          </p:nvSpPr>
          <p:spPr>
            <a:xfrm>
              <a:off x="0" y="492620"/>
              <a:ext cx="2920172" cy="30323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380" u="none" cap="none" strike="noStrike">
                  <a:solidFill>
                    <a:srgbClr val="2A2E3A"/>
                  </a:solidFill>
                  <a:latin typeface="Arial"/>
                  <a:ea typeface="Arial"/>
                  <a:cs typeface="Arial"/>
                  <a:sym typeface="Arial"/>
                </a:rPr>
                <a:t>Search Engine Algorithm</a:t>
              </a:r>
              <a:endParaRPr/>
            </a:p>
          </p:txBody>
        </p:sp>
      </p:grpSp>
      <p:grpSp>
        <p:nvGrpSpPr>
          <p:cNvPr id="150" name="Google Shape;150;p3"/>
          <p:cNvGrpSpPr/>
          <p:nvPr/>
        </p:nvGrpSpPr>
        <p:grpSpPr>
          <a:xfrm>
            <a:off x="8048477" y="7235044"/>
            <a:ext cx="2190129" cy="596893"/>
            <a:chOff x="0" y="0"/>
            <a:chExt cx="2920172" cy="795857"/>
          </a:xfrm>
        </p:grpSpPr>
        <p:sp>
          <p:nvSpPr>
            <p:cNvPr id="151" name="Google Shape;151;p3"/>
            <p:cNvSpPr txBox="1"/>
            <p:nvPr/>
          </p:nvSpPr>
          <p:spPr>
            <a:xfrm>
              <a:off x="0" y="0"/>
              <a:ext cx="2920172" cy="394483"/>
            </a:xfrm>
            <a:prstGeom prst="rect">
              <a:avLst/>
            </a:prstGeom>
            <a:noFill/>
            <a:ln>
              <a:noFill/>
            </a:ln>
          </p:spPr>
          <p:txBody>
            <a:bodyPr anchorCtr="0" anchor="t" bIns="0" lIns="0" spcFirstLastPara="1" rIns="0" wrap="square" tIns="0">
              <a:spAutoFit/>
            </a:bodyPr>
            <a:lstStyle/>
            <a:p>
              <a:pPr indent="0" lvl="0" marL="0" marR="0" rtl="0" algn="ctr">
                <a:lnSpc>
                  <a:spcPct val="120112"/>
                </a:lnSpc>
                <a:spcBef>
                  <a:spcPts val="0"/>
                </a:spcBef>
                <a:spcAft>
                  <a:spcPts val="0"/>
                </a:spcAft>
                <a:buNone/>
              </a:pPr>
              <a:r>
                <a:rPr b="0" i="0" lang="en-US" sz="1954" u="none" cap="none" strike="noStrike">
                  <a:solidFill>
                    <a:srgbClr val="2A2E3A"/>
                  </a:solidFill>
                  <a:latin typeface="Arial"/>
                  <a:ea typeface="Arial"/>
                  <a:cs typeface="Arial"/>
                  <a:sym typeface="Arial"/>
                </a:rPr>
                <a:t>Trieu Kinh Quoc</a:t>
              </a:r>
              <a:endParaRPr/>
            </a:p>
          </p:txBody>
        </p:sp>
        <p:sp>
          <p:nvSpPr>
            <p:cNvPr id="152" name="Google Shape;152;p3"/>
            <p:cNvSpPr txBox="1"/>
            <p:nvPr/>
          </p:nvSpPr>
          <p:spPr>
            <a:xfrm>
              <a:off x="0" y="492620"/>
              <a:ext cx="2920172" cy="30323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380" u="none" cap="none" strike="noStrike">
                  <a:solidFill>
                    <a:srgbClr val="2A2E3A"/>
                  </a:solidFill>
                  <a:latin typeface="Arial"/>
                  <a:ea typeface="Arial"/>
                  <a:cs typeface="Arial"/>
                  <a:sym typeface="Arial"/>
                </a:rPr>
                <a:t>Front-end &amp; Back-end</a:t>
              </a:r>
              <a:endParaRPr/>
            </a:p>
          </p:txBody>
        </p:sp>
      </p:grpSp>
      <p:grpSp>
        <p:nvGrpSpPr>
          <p:cNvPr id="153" name="Google Shape;153;p3"/>
          <p:cNvGrpSpPr/>
          <p:nvPr/>
        </p:nvGrpSpPr>
        <p:grpSpPr>
          <a:xfrm>
            <a:off x="11418669" y="7235044"/>
            <a:ext cx="2190129" cy="596893"/>
            <a:chOff x="0" y="0"/>
            <a:chExt cx="2920172" cy="795857"/>
          </a:xfrm>
        </p:grpSpPr>
        <p:sp>
          <p:nvSpPr>
            <p:cNvPr id="154" name="Google Shape;154;p3"/>
            <p:cNvSpPr txBox="1"/>
            <p:nvPr/>
          </p:nvSpPr>
          <p:spPr>
            <a:xfrm>
              <a:off x="0" y="0"/>
              <a:ext cx="2920172" cy="394483"/>
            </a:xfrm>
            <a:prstGeom prst="rect">
              <a:avLst/>
            </a:prstGeom>
            <a:noFill/>
            <a:ln>
              <a:noFill/>
            </a:ln>
          </p:spPr>
          <p:txBody>
            <a:bodyPr anchorCtr="0" anchor="t" bIns="0" lIns="0" spcFirstLastPara="1" rIns="0" wrap="square" tIns="0">
              <a:spAutoFit/>
            </a:bodyPr>
            <a:lstStyle/>
            <a:p>
              <a:pPr indent="0" lvl="0" marL="0" marR="0" rtl="0" algn="ctr">
                <a:lnSpc>
                  <a:spcPct val="120112"/>
                </a:lnSpc>
                <a:spcBef>
                  <a:spcPts val="0"/>
                </a:spcBef>
                <a:spcAft>
                  <a:spcPts val="0"/>
                </a:spcAft>
                <a:buNone/>
              </a:pPr>
              <a:r>
                <a:rPr b="0" i="0" lang="en-US" sz="1954" u="none" cap="none" strike="noStrike">
                  <a:solidFill>
                    <a:srgbClr val="2A2E3A"/>
                  </a:solidFill>
                  <a:latin typeface="Arial"/>
                  <a:ea typeface="Arial"/>
                  <a:cs typeface="Arial"/>
                  <a:sym typeface="Arial"/>
                </a:rPr>
                <a:t>Vu Duc Minh</a:t>
              </a:r>
              <a:endParaRPr/>
            </a:p>
          </p:txBody>
        </p:sp>
        <p:sp>
          <p:nvSpPr>
            <p:cNvPr id="155" name="Google Shape;155;p3"/>
            <p:cNvSpPr txBox="1"/>
            <p:nvPr/>
          </p:nvSpPr>
          <p:spPr>
            <a:xfrm>
              <a:off x="0" y="492620"/>
              <a:ext cx="2920172" cy="30323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380" u="none" cap="none" strike="noStrike">
                  <a:solidFill>
                    <a:srgbClr val="2A2E3A"/>
                  </a:solidFill>
                  <a:latin typeface="Arial"/>
                  <a:ea typeface="Arial"/>
                  <a:cs typeface="Arial"/>
                  <a:sym typeface="Arial"/>
                </a:rPr>
                <a:t>API Connection</a:t>
              </a:r>
              <a:endParaRPr/>
            </a:p>
          </p:txBody>
        </p:sp>
      </p:grpSp>
      <p:grpSp>
        <p:nvGrpSpPr>
          <p:cNvPr id="156" name="Google Shape;156;p3"/>
          <p:cNvGrpSpPr/>
          <p:nvPr/>
        </p:nvGrpSpPr>
        <p:grpSpPr>
          <a:xfrm>
            <a:off x="14788861" y="7235044"/>
            <a:ext cx="2190129" cy="837958"/>
            <a:chOff x="0" y="0"/>
            <a:chExt cx="2920172" cy="1117278"/>
          </a:xfrm>
        </p:grpSpPr>
        <p:sp>
          <p:nvSpPr>
            <p:cNvPr id="157" name="Google Shape;157;p3"/>
            <p:cNvSpPr txBox="1"/>
            <p:nvPr/>
          </p:nvSpPr>
          <p:spPr>
            <a:xfrm>
              <a:off x="0" y="0"/>
              <a:ext cx="2920172" cy="394483"/>
            </a:xfrm>
            <a:prstGeom prst="rect">
              <a:avLst/>
            </a:prstGeom>
            <a:noFill/>
            <a:ln>
              <a:noFill/>
            </a:ln>
          </p:spPr>
          <p:txBody>
            <a:bodyPr anchorCtr="0" anchor="t" bIns="0" lIns="0" spcFirstLastPara="1" rIns="0" wrap="square" tIns="0">
              <a:spAutoFit/>
            </a:bodyPr>
            <a:lstStyle/>
            <a:p>
              <a:pPr indent="0" lvl="0" marL="0" marR="0" rtl="0" algn="ctr">
                <a:lnSpc>
                  <a:spcPct val="120112"/>
                </a:lnSpc>
                <a:spcBef>
                  <a:spcPts val="0"/>
                </a:spcBef>
                <a:spcAft>
                  <a:spcPts val="0"/>
                </a:spcAft>
                <a:buNone/>
              </a:pPr>
              <a:r>
                <a:rPr b="0" i="0" lang="en-US" sz="1954" u="none" cap="none" strike="noStrike">
                  <a:solidFill>
                    <a:srgbClr val="2A2E3A"/>
                  </a:solidFill>
                  <a:latin typeface="Arial"/>
                  <a:ea typeface="Arial"/>
                  <a:cs typeface="Arial"/>
                  <a:sym typeface="Arial"/>
                </a:rPr>
                <a:t>Tran Khoi Nguyen</a:t>
              </a:r>
              <a:endParaRPr/>
            </a:p>
          </p:txBody>
        </p:sp>
        <p:sp>
          <p:nvSpPr>
            <p:cNvPr id="158" name="Google Shape;158;p3"/>
            <p:cNvSpPr txBox="1"/>
            <p:nvPr/>
          </p:nvSpPr>
          <p:spPr>
            <a:xfrm>
              <a:off x="0" y="492620"/>
              <a:ext cx="2920172" cy="62465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380" u="none" cap="none" strike="noStrike">
                  <a:solidFill>
                    <a:srgbClr val="2A2E3A"/>
                  </a:solidFill>
                  <a:latin typeface="Arial"/>
                  <a:ea typeface="Arial"/>
                  <a:cs typeface="Arial"/>
                  <a:sym typeface="Arial"/>
                </a:rPr>
                <a:t>Data Collection &amp; Classification</a:t>
              </a:r>
              <a:endParaRPr/>
            </a:p>
          </p:txBody>
        </p:sp>
      </p:grpSp>
      <p:sp>
        <p:nvSpPr>
          <p:cNvPr id="159" name="Google Shape;159;p3"/>
          <p:cNvSpPr/>
          <p:nvPr/>
        </p:nvSpPr>
        <p:spPr>
          <a:xfrm>
            <a:off x="4632005" y="4469120"/>
            <a:ext cx="2282691" cy="228269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58243" l="0" r="0" t="-5824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8002196" y="4469120"/>
            <a:ext cx="2282691" cy="228269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5">
              <a:alphaModFix/>
            </a:blip>
            <a:stretch>
              <a:fillRect b="0" l="-2416" r="-241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1372388" y="4469120"/>
            <a:ext cx="2282691" cy="228269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37976" l="-44642" r="0" t="-5487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4742580" y="4469120"/>
            <a:ext cx="2282691" cy="228269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7">
              <a:alphaModFix/>
            </a:blip>
            <a:stretch>
              <a:fillRect b="-12911" l="0" r="0" t="-1291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grpSp>
        <p:nvGrpSpPr>
          <p:cNvPr id="167" name="Google Shape;167;p4"/>
          <p:cNvGrpSpPr/>
          <p:nvPr/>
        </p:nvGrpSpPr>
        <p:grpSpPr>
          <a:xfrm>
            <a:off x="-7222832" y="-1239985"/>
            <a:ext cx="18054087" cy="11610281"/>
            <a:chOff x="0" y="-38100"/>
            <a:chExt cx="452149" cy="290770"/>
          </a:xfrm>
        </p:grpSpPr>
        <p:sp>
          <p:nvSpPr>
            <p:cNvPr id="168" name="Google Shape;168;p4"/>
            <p:cNvSpPr/>
            <p:nvPr/>
          </p:nvSpPr>
          <p:spPr>
            <a:xfrm>
              <a:off x="0" y="0"/>
              <a:ext cx="452149" cy="252670"/>
            </a:xfrm>
            <a:custGeom>
              <a:rect b="b" l="l" r="r" t="t"/>
              <a:pathLst>
                <a:path extrusionOk="0" h="252670" w="452149">
                  <a:moveTo>
                    <a:pt x="203200" y="0"/>
                  </a:moveTo>
                  <a:lnTo>
                    <a:pt x="248949" y="0"/>
                  </a:lnTo>
                  <a:lnTo>
                    <a:pt x="452149" y="252670"/>
                  </a:lnTo>
                  <a:lnTo>
                    <a:pt x="0" y="252670"/>
                  </a:lnTo>
                  <a:lnTo>
                    <a:pt x="203200" y="0"/>
                  </a:lnTo>
                  <a:close/>
                </a:path>
              </a:pathLst>
            </a:custGeom>
            <a:solidFill>
              <a:srgbClr val="B6B6B6">
                <a:alpha val="31764"/>
              </a:srgbClr>
            </a:solidFill>
            <a:ln>
              <a:noFill/>
            </a:ln>
          </p:spPr>
        </p:sp>
        <p:sp>
          <p:nvSpPr>
            <p:cNvPr id="169" name="Google Shape;169;p4"/>
            <p:cNvSpPr txBox="1"/>
            <p:nvPr/>
          </p:nvSpPr>
          <p:spPr>
            <a:xfrm>
              <a:off x="127000" y="-38100"/>
              <a:ext cx="198149" cy="2907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 name="Google Shape;170;p4"/>
          <p:cNvGrpSpPr/>
          <p:nvPr/>
        </p:nvGrpSpPr>
        <p:grpSpPr>
          <a:xfrm>
            <a:off x="1804211" y="2555271"/>
            <a:ext cx="14679577" cy="6077869"/>
            <a:chOff x="0" y="-38100"/>
            <a:chExt cx="4193767" cy="1736369"/>
          </a:xfrm>
        </p:grpSpPr>
        <p:sp>
          <p:nvSpPr>
            <p:cNvPr id="171" name="Google Shape;171;p4"/>
            <p:cNvSpPr/>
            <p:nvPr/>
          </p:nvSpPr>
          <p:spPr>
            <a:xfrm>
              <a:off x="0" y="0"/>
              <a:ext cx="4193767" cy="1698269"/>
            </a:xfrm>
            <a:custGeom>
              <a:rect b="b" l="l" r="r" t="t"/>
              <a:pathLst>
                <a:path extrusionOk="0" h="1698269" w="4193767">
                  <a:moveTo>
                    <a:pt x="26897" y="0"/>
                  </a:moveTo>
                  <a:lnTo>
                    <a:pt x="4166870" y="0"/>
                  </a:lnTo>
                  <a:cubicBezTo>
                    <a:pt x="4174003" y="0"/>
                    <a:pt x="4180845" y="2834"/>
                    <a:pt x="4185889" y="7878"/>
                  </a:cubicBezTo>
                  <a:cubicBezTo>
                    <a:pt x="4190933" y="12922"/>
                    <a:pt x="4193767" y="19764"/>
                    <a:pt x="4193767" y="26897"/>
                  </a:cubicBezTo>
                  <a:lnTo>
                    <a:pt x="4193767" y="1671372"/>
                  </a:lnTo>
                  <a:cubicBezTo>
                    <a:pt x="4193767" y="1686227"/>
                    <a:pt x="4181725" y="1698269"/>
                    <a:pt x="4166870" y="1698269"/>
                  </a:cubicBezTo>
                  <a:lnTo>
                    <a:pt x="26897" y="1698269"/>
                  </a:lnTo>
                  <a:cubicBezTo>
                    <a:pt x="19764" y="1698269"/>
                    <a:pt x="12922" y="1695435"/>
                    <a:pt x="7878" y="1690391"/>
                  </a:cubicBezTo>
                  <a:cubicBezTo>
                    <a:pt x="2834" y="1685347"/>
                    <a:pt x="0" y="1678506"/>
                    <a:pt x="0" y="1671372"/>
                  </a:cubicBezTo>
                  <a:lnTo>
                    <a:pt x="0" y="26897"/>
                  </a:lnTo>
                  <a:cubicBezTo>
                    <a:pt x="0" y="19764"/>
                    <a:pt x="2834" y="12922"/>
                    <a:pt x="7878" y="7878"/>
                  </a:cubicBezTo>
                  <a:cubicBezTo>
                    <a:pt x="12922" y="2834"/>
                    <a:pt x="19764" y="0"/>
                    <a:pt x="26897" y="0"/>
                  </a:cubicBezTo>
                  <a:close/>
                </a:path>
              </a:pathLst>
            </a:custGeom>
            <a:solidFill>
              <a:srgbClr val="76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txBox="1"/>
            <p:nvPr/>
          </p:nvSpPr>
          <p:spPr>
            <a:xfrm>
              <a:off x="0" y="-38100"/>
              <a:ext cx="4193767" cy="1736369"/>
            </a:xfrm>
            <a:prstGeom prst="rect">
              <a:avLst/>
            </a:prstGeom>
            <a:noFill/>
            <a:ln>
              <a:noFill/>
            </a:ln>
          </p:spPr>
          <p:txBody>
            <a:bodyPr anchorCtr="0" anchor="ctr" bIns="50800" lIns="50800" spcFirstLastPara="1" rIns="50800" wrap="square" tIns="50800">
              <a:noAutofit/>
            </a:bodyPr>
            <a:lstStyle/>
            <a:p>
              <a:pPr indent="0" lvl="0" marL="0" marR="0" rtl="0" algn="ctr">
                <a:lnSpc>
                  <a:spcPct val="15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4"/>
          <p:cNvSpPr txBox="1"/>
          <p:nvPr/>
        </p:nvSpPr>
        <p:spPr>
          <a:xfrm>
            <a:off x="1961786" y="3040378"/>
            <a:ext cx="14364300" cy="5270400"/>
          </a:xfrm>
          <a:prstGeom prst="rect">
            <a:avLst/>
          </a:prstGeom>
          <a:noFill/>
          <a:ln>
            <a:noFill/>
          </a:ln>
        </p:spPr>
        <p:txBody>
          <a:bodyPr anchorCtr="0" anchor="t" bIns="0" lIns="0" spcFirstLastPara="1" rIns="0" wrap="square" tIns="0">
            <a:spAutoFit/>
          </a:bodyPr>
          <a:lstStyle/>
          <a:p>
            <a:pPr indent="-216614" lvl="1" marL="45863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Our article database contains 5516 articles collected from various trustworthy blockchain news platforms and aggregators.</a:t>
            </a:r>
            <a:endParaRPr sz="1200"/>
          </a:p>
          <a:p>
            <a:pPr indent="-216614" lvl="1" marL="45863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The articles are stored in JSON format for easier, lightweight parsing (for computers) and checking (for humans).</a:t>
            </a:r>
            <a:endParaRPr sz="1200"/>
          </a:p>
          <a:p>
            <a:pPr indent="-216614" lvl="1" marL="45863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Each article is accompanied by the following attributes:</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websiteSource: The source of the collected article.</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type: The type (format) of the article (News, Blog, Article).</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title: The title of the article.</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category: The category of the article, or the main topic/tags mentioned inside the article.</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author: The author(s) of the article.</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link: The direct link to the article on the source website.</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creationDate: The date (in MMMM dd, yyyy format) the article was published.</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content: The full detailed content of the article.</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referenceLinks: Highlighted keywords/parts in the article that redirect users to other websites.</a:t>
            </a:r>
            <a:endParaRPr sz="1200"/>
          </a:p>
          <a:p>
            <a:pPr indent="-293053" lvl="2" marL="917260" marR="0" rtl="0" algn="l">
              <a:lnSpc>
                <a:spcPct val="139971"/>
              </a:lnSpc>
              <a:spcBef>
                <a:spcPts val="0"/>
              </a:spcBef>
              <a:spcAft>
                <a:spcPts val="0"/>
              </a:spcAft>
              <a:buClr>
                <a:srgbClr val="FFFFFF"/>
              </a:buClr>
              <a:buSzPts val="1924"/>
              <a:buFont typeface="Arial"/>
              <a:buChar char="⚬"/>
            </a:pPr>
            <a:r>
              <a:rPr b="1" i="0" lang="en-US" sz="1924" u="none" cap="none" strike="noStrike">
                <a:solidFill>
                  <a:srgbClr val="FFFFFF"/>
                </a:solidFill>
                <a:latin typeface="Asap"/>
                <a:ea typeface="Asap"/>
                <a:cs typeface="Asap"/>
                <a:sym typeface="Asap"/>
              </a:rPr>
              <a:t>pictureLink: A direct link to the accompanying picture, which provides a more illustrative experience.</a:t>
            </a:r>
            <a:endParaRPr sz="1200"/>
          </a:p>
        </p:txBody>
      </p:sp>
      <p:grpSp>
        <p:nvGrpSpPr>
          <p:cNvPr id="174" name="Google Shape;174;p4"/>
          <p:cNvGrpSpPr/>
          <p:nvPr/>
        </p:nvGrpSpPr>
        <p:grpSpPr>
          <a:xfrm rot="-5400000">
            <a:off x="13127198" y="8774688"/>
            <a:ext cx="7555842" cy="4190768"/>
            <a:chOff x="0" y="-38100"/>
            <a:chExt cx="406400" cy="225405"/>
          </a:xfrm>
        </p:grpSpPr>
        <p:sp>
          <p:nvSpPr>
            <p:cNvPr id="175" name="Google Shape;175;p4"/>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E8223B"/>
            </a:solidFill>
            <a:ln>
              <a:noFill/>
            </a:ln>
          </p:spPr>
        </p:sp>
        <p:sp>
          <p:nvSpPr>
            <p:cNvPr id="176" name="Google Shape;176;p4"/>
            <p:cNvSpPr txBox="1"/>
            <p:nvPr/>
          </p:nvSpPr>
          <p:spPr>
            <a:xfrm>
              <a:off x="127000" y="-38100"/>
              <a:ext cx="152400" cy="22540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 name="Google Shape;177;p4"/>
          <p:cNvGrpSpPr/>
          <p:nvPr/>
        </p:nvGrpSpPr>
        <p:grpSpPr>
          <a:xfrm rot="10800000">
            <a:off x="-3765310" y="-1567474"/>
            <a:ext cx="16342753" cy="4056331"/>
            <a:chOff x="0" y="-38100"/>
            <a:chExt cx="908147" cy="225405"/>
          </a:xfrm>
        </p:grpSpPr>
        <p:sp>
          <p:nvSpPr>
            <p:cNvPr id="178" name="Google Shape;178;p4"/>
            <p:cNvSpPr/>
            <p:nvPr/>
          </p:nvSpPr>
          <p:spPr>
            <a:xfrm>
              <a:off x="0" y="0"/>
              <a:ext cx="908147" cy="187305"/>
            </a:xfrm>
            <a:custGeom>
              <a:rect b="b" l="l" r="r" t="t"/>
              <a:pathLst>
                <a:path extrusionOk="0" h="187305" w="908147">
                  <a:moveTo>
                    <a:pt x="203200" y="0"/>
                  </a:moveTo>
                  <a:lnTo>
                    <a:pt x="704947" y="0"/>
                  </a:lnTo>
                  <a:lnTo>
                    <a:pt x="908147" y="187305"/>
                  </a:lnTo>
                  <a:lnTo>
                    <a:pt x="0" y="187305"/>
                  </a:lnTo>
                  <a:lnTo>
                    <a:pt x="203200" y="0"/>
                  </a:lnTo>
                  <a:close/>
                </a:path>
              </a:pathLst>
            </a:custGeom>
            <a:solidFill>
              <a:srgbClr val="A20E20"/>
            </a:solidFill>
            <a:ln>
              <a:noFill/>
            </a:ln>
          </p:spPr>
        </p:sp>
        <p:sp>
          <p:nvSpPr>
            <p:cNvPr id="179" name="Google Shape;179;p4"/>
            <p:cNvSpPr txBox="1"/>
            <p:nvPr/>
          </p:nvSpPr>
          <p:spPr>
            <a:xfrm>
              <a:off x="127000" y="-38100"/>
              <a:ext cx="654147" cy="22540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0" name="Google Shape;180;p4"/>
          <p:cNvSpPr txBox="1"/>
          <p:nvPr/>
        </p:nvSpPr>
        <p:spPr>
          <a:xfrm>
            <a:off x="1601646" y="371806"/>
            <a:ext cx="5951742" cy="885803"/>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5864" u="none" cap="none" strike="noStrike">
                <a:solidFill>
                  <a:srgbClr val="FFFFFF"/>
                </a:solidFill>
                <a:latin typeface="Paytone One"/>
                <a:ea typeface="Paytone One"/>
                <a:cs typeface="Paytone One"/>
                <a:sym typeface="Paytone One"/>
              </a:rPr>
              <a:t>DATA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5"/>
          <p:cNvGrpSpPr/>
          <p:nvPr/>
        </p:nvGrpSpPr>
        <p:grpSpPr>
          <a:xfrm>
            <a:off x="-7222832" y="-1239985"/>
            <a:ext cx="18054087" cy="11610281"/>
            <a:chOff x="0" y="-38100"/>
            <a:chExt cx="452149" cy="290770"/>
          </a:xfrm>
        </p:grpSpPr>
        <p:sp>
          <p:nvSpPr>
            <p:cNvPr id="186" name="Google Shape;186;p5"/>
            <p:cNvSpPr/>
            <p:nvPr/>
          </p:nvSpPr>
          <p:spPr>
            <a:xfrm>
              <a:off x="0" y="0"/>
              <a:ext cx="452149" cy="252670"/>
            </a:xfrm>
            <a:custGeom>
              <a:rect b="b" l="l" r="r" t="t"/>
              <a:pathLst>
                <a:path extrusionOk="0" h="252670" w="452149">
                  <a:moveTo>
                    <a:pt x="203200" y="0"/>
                  </a:moveTo>
                  <a:lnTo>
                    <a:pt x="248949" y="0"/>
                  </a:lnTo>
                  <a:lnTo>
                    <a:pt x="452149" y="252670"/>
                  </a:lnTo>
                  <a:lnTo>
                    <a:pt x="0" y="252670"/>
                  </a:lnTo>
                  <a:lnTo>
                    <a:pt x="203200" y="0"/>
                  </a:lnTo>
                  <a:close/>
                </a:path>
              </a:pathLst>
            </a:custGeom>
            <a:solidFill>
              <a:srgbClr val="B6B6B6">
                <a:alpha val="31764"/>
              </a:srgbClr>
            </a:solidFill>
            <a:ln>
              <a:noFill/>
            </a:ln>
          </p:spPr>
        </p:sp>
        <p:sp>
          <p:nvSpPr>
            <p:cNvPr id="187" name="Google Shape;187;p5"/>
            <p:cNvSpPr txBox="1"/>
            <p:nvPr/>
          </p:nvSpPr>
          <p:spPr>
            <a:xfrm>
              <a:off x="127000" y="-38100"/>
              <a:ext cx="198149" cy="29077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8" name="Google Shape;188;p5"/>
          <p:cNvGrpSpPr/>
          <p:nvPr/>
        </p:nvGrpSpPr>
        <p:grpSpPr>
          <a:xfrm rot="-5400000">
            <a:off x="13127198" y="8774688"/>
            <a:ext cx="7555842" cy="4190768"/>
            <a:chOff x="0" y="-38100"/>
            <a:chExt cx="406400" cy="225405"/>
          </a:xfrm>
        </p:grpSpPr>
        <p:sp>
          <p:nvSpPr>
            <p:cNvPr id="189" name="Google Shape;189;p5"/>
            <p:cNvSpPr/>
            <p:nvPr/>
          </p:nvSpPr>
          <p:spPr>
            <a:xfrm>
              <a:off x="0" y="0"/>
              <a:ext cx="406400" cy="187305"/>
            </a:xfrm>
            <a:custGeom>
              <a:rect b="b" l="l" r="r" t="t"/>
              <a:pathLst>
                <a:path extrusionOk="0" h="187305" w="406400">
                  <a:moveTo>
                    <a:pt x="203200" y="0"/>
                  </a:moveTo>
                  <a:lnTo>
                    <a:pt x="203200" y="0"/>
                  </a:lnTo>
                  <a:lnTo>
                    <a:pt x="406400" y="187305"/>
                  </a:lnTo>
                  <a:lnTo>
                    <a:pt x="0" y="187305"/>
                  </a:lnTo>
                  <a:lnTo>
                    <a:pt x="203200" y="0"/>
                  </a:lnTo>
                  <a:close/>
                </a:path>
              </a:pathLst>
            </a:custGeom>
            <a:solidFill>
              <a:srgbClr val="E8223B"/>
            </a:solidFill>
            <a:ln>
              <a:noFill/>
            </a:ln>
          </p:spPr>
        </p:sp>
        <p:sp>
          <p:nvSpPr>
            <p:cNvPr id="190" name="Google Shape;190;p5"/>
            <p:cNvSpPr txBox="1"/>
            <p:nvPr/>
          </p:nvSpPr>
          <p:spPr>
            <a:xfrm>
              <a:off x="127000" y="-38100"/>
              <a:ext cx="152400" cy="22540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1" name="Google Shape;191;p5"/>
          <p:cNvGrpSpPr/>
          <p:nvPr/>
        </p:nvGrpSpPr>
        <p:grpSpPr>
          <a:xfrm rot="10800000">
            <a:off x="-3765310" y="-1567474"/>
            <a:ext cx="16342753" cy="4056331"/>
            <a:chOff x="0" y="-38100"/>
            <a:chExt cx="908147" cy="225405"/>
          </a:xfrm>
        </p:grpSpPr>
        <p:sp>
          <p:nvSpPr>
            <p:cNvPr id="192" name="Google Shape;192;p5"/>
            <p:cNvSpPr/>
            <p:nvPr/>
          </p:nvSpPr>
          <p:spPr>
            <a:xfrm>
              <a:off x="0" y="0"/>
              <a:ext cx="908147" cy="187305"/>
            </a:xfrm>
            <a:custGeom>
              <a:rect b="b" l="l" r="r" t="t"/>
              <a:pathLst>
                <a:path extrusionOk="0" h="187305" w="908147">
                  <a:moveTo>
                    <a:pt x="203200" y="0"/>
                  </a:moveTo>
                  <a:lnTo>
                    <a:pt x="704947" y="0"/>
                  </a:lnTo>
                  <a:lnTo>
                    <a:pt x="908147" y="187305"/>
                  </a:lnTo>
                  <a:lnTo>
                    <a:pt x="0" y="187305"/>
                  </a:lnTo>
                  <a:lnTo>
                    <a:pt x="203200" y="0"/>
                  </a:lnTo>
                  <a:close/>
                </a:path>
              </a:pathLst>
            </a:custGeom>
            <a:solidFill>
              <a:srgbClr val="A20E20"/>
            </a:solidFill>
            <a:ln>
              <a:noFill/>
            </a:ln>
          </p:spPr>
        </p:sp>
        <p:sp>
          <p:nvSpPr>
            <p:cNvPr id="193" name="Google Shape;193;p5"/>
            <p:cNvSpPr txBox="1"/>
            <p:nvPr/>
          </p:nvSpPr>
          <p:spPr>
            <a:xfrm>
              <a:off x="127000" y="-38100"/>
              <a:ext cx="654147" cy="22540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4" name="Google Shape;194;p5"/>
          <p:cNvSpPr txBox="1"/>
          <p:nvPr/>
        </p:nvSpPr>
        <p:spPr>
          <a:xfrm>
            <a:off x="1601646" y="371806"/>
            <a:ext cx="5951742" cy="885803"/>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5864" u="none" cap="none" strike="noStrike">
                <a:solidFill>
                  <a:srgbClr val="FFFFFF"/>
                </a:solidFill>
                <a:latin typeface="Paytone One"/>
                <a:ea typeface="Paytone One"/>
                <a:cs typeface="Paytone One"/>
                <a:sym typeface="Paytone One"/>
              </a:rPr>
              <a:t>DATA ANALYSIS</a:t>
            </a:r>
            <a:endParaRPr/>
          </a:p>
        </p:txBody>
      </p:sp>
      <p:grpSp>
        <p:nvGrpSpPr>
          <p:cNvPr id="195" name="Google Shape;195;p5"/>
          <p:cNvGrpSpPr/>
          <p:nvPr/>
        </p:nvGrpSpPr>
        <p:grpSpPr>
          <a:xfrm>
            <a:off x="4236236" y="6753464"/>
            <a:ext cx="9815528" cy="2913666"/>
            <a:chOff x="0" y="-47625"/>
            <a:chExt cx="2585160" cy="767385"/>
          </a:xfrm>
        </p:grpSpPr>
        <p:sp>
          <p:nvSpPr>
            <p:cNvPr id="196" name="Google Shape;196;p5"/>
            <p:cNvSpPr/>
            <p:nvPr/>
          </p:nvSpPr>
          <p:spPr>
            <a:xfrm>
              <a:off x="0" y="0"/>
              <a:ext cx="2585160" cy="719760"/>
            </a:xfrm>
            <a:custGeom>
              <a:rect b="b" l="l" r="r" t="t"/>
              <a:pathLst>
                <a:path extrusionOk="0" h="719760" w="2585160">
                  <a:moveTo>
                    <a:pt x="40226" y="0"/>
                  </a:moveTo>
                  <a:lnTo>
                    <a:pt x="2544934" y="0"/>
                  </a:lnTo>
                  <a:cubicBezTo>
                    <a:pt x="2555602" y="0"/>
                    <a:pt x="2565834" y="4238"/>
                    <a:pt x="2573378" y="11782"/>
                  </a:cubicBezTo>
                  <a:cubicBezTo>
                    <a:pt x="2580922" y="19326"/>
                    <a:pt x="2585160" y="29557"/>
                    <a:pt x="2585160" y="40226"/>
                  </a:cubicBezTo>
                  <a:lnTo>
                    <a:pt x="2585160" y="679534"/>
                  </a:lnTo>
                  <a:cubicBezTo>
                    <a:pt x="2585160" y="701750"/>
                    <a:pt x="2567150" y="719760"/>
                    <a:pt x="2544934" y="719760"/>
                  </a:cubicBezTo>
                  <a:lnTo>
                    <a:pt x="40226" y="719760"/>
                  </a:lnTo>
                  <a:cubicBezTo>
                    <a:pt x="29557" y="719760"/>
                    <a:pt x="19326" y="715522"/>
                    <a:pt x="11782" y="707978"/>
                  </a:cubicBezTo>
                  <a:cubicBezTo>
                    <a:pt x="4238" y="700434"/>
                    <a:pt x="0" y="690203"/>
                    <a:pt x="0" y="679534"/>
                  </a:cubicBezTo>
                  <a:lnTo>
                    <a:pt x="0" y="40226"/>
                  </a:lnTo>
                  <a:cubicBezTo>
                    <a:pt x="0" y="29557"/>
                    <a:pt x="4238" y="19326"/>
                    <a:pt x="11782" y="11782"/>
                  </a:cubicBezTo>
                  <a:cubicBezTo>
                    <a:pt x="19326" y="4238"/>
                    <a:pt x="29557" y="0"/>
                    <a:pt x="40226" y="0"/>
                  </a:cubicBezTo>
                  <a:close/>
                </a:path>
              </a:pathLst>
            </a:custGeom>
            <a:solidFill>
              <a:srgbClr val="000000">
                <a:alpha val="0"/>
              </a:srgbClr>
            </a:solidFill>
            <a:ln cap="rnd" cmpd="sng" w="104775">
              <a:solidFill>
                <a:srgbClr val="76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txBox="1"/>
            <p:nvPr/>
          </p:nvSpPr>
          <p:spPr>
            <a:xfrm>
              <a:off x="0" y="-47625"/>
              <a:ext cx="2585160" cy="76738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2430" u="none" cap="none" strike="noStrike">
                  <a:solidFill>
                    <a:srgbClr val="890A0A"/>
                  </a:solidFill>
                  <a:latin typeface="Paytone One"/>
                  <a:ea typeface="Paytone One"/>
                  <a:cs typeface="Paytone One"/>
                  <a:sym typeface="Paytone One"/>
                </a:rPr>
                <a:t>An example of an accompaniment picture.</a:t>
              </a:r>
              <a:endParaRPr/>
            </a:p>
            <a:p>
              <a:pPr indent="0" lvl="0" marL="0" marR="0" rtl="0" algn="ctr">
                <a:lnSpc>
                  <a:spcPct val="140000"/>
                </a:lnSpc>
                <a:spcBef>
                  <a:spcPts val="0"/>
                </a:spcBef>
                <a:spcAft>
                  <a:spcPts val="0"/>
                </a:spcAft>
                <a:buNone/>
              </a:pPr>
              <a:r>
                <a:rPr b="0" i="0" lang="en-US" sz="2430" u="none" cap="none" strike="noStrike">
                  <a:solidFill>
                    <a:srgbClr val="890A0A"/>
                  </a:solidFill>
                  <a:latin typeface="Paytone One"/>
                  <a:ea typeface="Paytone One"/>
                  <a:cs typeface="Paytone One"/>
                  <a:sym typeface="Paytone One"/>
                </a:rPr>
                <a:t>This part provides the direct link to that picture, serves mainly for a more illustrative experience.</a:t>
              </a:r>
              <a:endParaRPr/>
            </a:p>
          </p:txBody>
        </p:sp>
      </p:grpSp>
      <p:pic>
        <p:nvPicPr>
          <p:cNvPr id="198" name="Google Shape;198;p5"/>
          <p:cNvPicPr preferRelativeResize="0"/>
          <p:nvPr/>
        </p:nvPicPr>
        <p:blipFill>
          <a:blip r:embed="rId3">
            <a:alphaModFix/>
          </a:blip>
          <a:stretch>
            <a:fillRect/>
          </a:stretch>
        </p:blipFill>
        <p:spPr>
          <a:xfrm>
            <a:off x="754050" y="2892363"/>
            <a:ext cx="16612001" cy="3468912"/>
          </a:xfrm>
          <a:prstGeom prst="rect">
            <a:avLst/>
          </a:prstGeom>
          <a:noFill/>
          <a:ln>
            <a:noFill/>
          </a:ln>
        </p:spPr>
      </p:pic>
      <p:grpSp>
        <p:nvGrpSpPr>
          <p:cNvPr id="199" name="Google Shape;199;p5"/>
          <p:cNvGrpSpPr/>
          <p:nvPr/>
        </p:nvGrpSpPr>
        <p:grpSpPr>
          <a:xfrm>
            <a:off x="754041" y="2522683"/>
            <a:ext cx="16779914" cy="4084925"/>
            <a:chOff x="0" y="-38100"/>
            <a:chExt cx="4419372" cy="1075858"/>
          </a:xfrm>
        </p:grpSpPr>
        <p:sp>
          <p:nvSpPr>
            <p:cNvPr id="200" name="Google Shape;200;p5"/>
            <p:cNvSpPr/>
            <p:nvPr/>
          </p:nvSpPr>
          <p:spPr>
            <a:xfrm>
              <a:off x="0" y="0"/>
              <a:ext cx="4419372" cy="1037758"/>
            </a:xfrm>
            <a:custGeom>
              <a:rect b="b" l="l" r="r" t="t"/>
              <a:pathLst>
                <a:path extrusionOk="0" h="1037758" w="4419372">
                  <a:moveTo>
                    <a:pt x="23531" y="0"/>
                  </a:moveTo>
                  <a:lnTo>
                    <a:pt x="4395842" y="0"/>
                  </a:lnTo>
                  <a:cubicBezTo>
                    <a:pt x="4402082" y="0"/>
                    <a:pt x="4408068" y="2479"/>
                    <a:pt x="4412481" y="6892"/>
                  </a:cubicBezTo>
                  <a:cubicBezTo>
                    <a:pt x="4416894" y="11305"/>
                    <a:pt x="4419372" y="17290"/>
                    <a:pt x="4419372" y="23531"/>
                  </a:cubicBezTo>
                  <a:lnTo>
                    <a:pt x="4419372" y="1014227"/>
                  </a:lnTo>
                  <a:cubicBezTo>
                    <a:pt x="4419372" y="1020468"/>
                    <a:pt x="4416894" y="1026453"/>
                    <a:pt x="4412481" y="1030866"/>
                  </a:cubicBezTo>
                  <a:cubicBezTo>
                    <a:pt x="4408068" y="1035279"/>
                    <a:pt x="4402082" y="1037758"/>
                    <a:pt x="4395842" y="1037758"/>
                  </a:cubicBezTo>
                  <a:lnTo>
                    <a:pt x="23531" y="1037758"/>
                  </a:lnTo>
                  <a:cubicBezTo>
                    <a:pt x="17290" y="1037758"/>
                    <a:pt x="11305" y="1035279"/>
                    <a:pt x="6892" y="1030866"/>
                  </a:cubicBezTo>
                  <a:cubicBezTo>
                    <a:pt x="2479" y="1026453"/>
                    <a:pt x="0" y="1020468"/>
                    <a:pt x="0" y="1014227"/>
                  </a:cubicBezTo>
                  <a:lnTo>
                    <a:pt x="0" y="23531"/>
                  </a:lnTo>
                  <a:cubicBezTo>
                    <a:pt x="0" y="17290"/>
                    <a:pt x="2479" y="11305"/>
                    <a:pt x="6892" y="6892"/>
                  </a:cubicBezTo>
                  <a:cubicBezTo>
                    <a:pt x="11305" y="2479"/>
                    <a:pt x="17290" y="0"/>
                    <a:pt x="23531" y="0"/>
                  </a:cubicBezTo>
                  <a:close/>
                </a:path>
              </a:pathLst>
            </a:custGeom>
            <a:solidFill>
              <a:srgbClr val="000000">
                <a:alpha val="0"/>
              </a:srgbClr>
            </a:solidFill>
            <a:ln cap="rnd" cmpd="sng" w="104775">
              <a:solidFill>
                <a:srgbClr val="76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txBox="1"/>
            <p:nvPr/>
          </p:nvSpPr>
          <p:spPr>
            <a:xfrm>
              <a:off x="0" y="-38100"/>
              <a:ext cx="4419300" cy="1075800"/>
            </a:xfrm>
            <a:prstGeom prst="rect">
              <a:avLst/>
            </a:prstGeom>
            <a:noFill/>
            <a:ln>
              <a:noFill/>
            </a:ln>
          </p:spPr>
          <p:txBody>
            <a:bodyPr anchorCtr="0" anchor="ctr" bIns="50800" lIns="50800" spcFirstLastPara="1" rIns="50800" wrap="square" tIns="50800">
              <a:noAutofit/>
            </a:bodyPr>
            <a:lstStyle/>
            <a:p>
              <a:pPr indent="0" lvl="0" marL="0" marR="0" rtl="0" algn="ctr">
                <a:lnSpc>
                  <a:spcPct val="165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pSp>
        <p:nvGrpSpPr>
          <p:cNvPr id="206" name="Google Shape;206;p6"/>
          <p:cNvGrpSpPr/>
          <p:nvPr/>
        </p:nvGrpSpPr>
        <p:grpSpPr>
          <a:xfrm>
            <a:off x="-9333031" y="-1781411"/>
            <a:ext cx="21622998" cy="12068411"/>
            <a:chOff x="0" y="-38100"/>
            <a:chExt cx="541529" cy="302243"/>
          </a:xfrm>
        </p:grpSpPr>
        <p:sp>
          <p:nvSpPr>
            <p:cNvPr id="207" name="Google Shape;207;p6"/>
            <p:cNvSpPr/>
            <p:nvPr/>
          </p:nvSpPr>
          <p:spPr>
            <a:xfrm>
              <a:off x="0" y="0"/>
              <a:ext cx="541529" cy="264143"/>
            </a:xfrm>
            <a:custGeom>
              <a:rect b="b" l="l" r="r" t="t"/>
              <a:pathLst>
                <a:path extrusionOk="0" h="264143" w="541529">
                  <a:moveTo>
                    <a:pt x="203200" y="0"/>
                  </a:moveTo>
                  <a:lnTo>
                    <a:pt x="338329" y="0"/>
                  </a:lnTo>
                  <a:lnTo>
                    <a:pt x="541529" y="264143"/>
                  </a:lnTo>
                  <a:lnTo>
                    <a:pt x="0" y="264143"/>
                  </a:lnTo>
                  <a:lnTo>
                    <a:pt x="203200" y="0"/>
                  </a:lnTo>
                  <a:close/>
                </a:path>
              </a:pathLst>
            </a:custGeom>
            <a:solidFill>
              <a:srgbClr val="B6B6B6">
                <a:alpha val="11764"/>
              </a:srgbClr>
            </a:solidFill>
            <a:ln>
              <a:noFill/>
            </a:ln>
          </p:spPr>
        </p:sp>
        <p:sp>
          <p:nvSpPr>
            <p:cNvPr id="208" name="Google Shape;208;p6"/>
            <p:cNvSpPr txBox="1"/>
            <p:nvPr/>
          </p:nvSpPr>
          <p:spPr>
            <a:xfrm>
              <a:off x="127000" y="-38100"/>
              <a:ext cx="287529" cy="30224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6"/>
          <p:cNvSpPr txBox="1"/>
          <p:nvPr/>
        </p:nvSpPr>
        <p:spPr>
          <a:xfrm>
            <a:off x="1028700" y="465914"/>
            <a:ext cx="5453703" cy="564831"/>
          </a:xfrm>
          <a:prstGeom prst="rect">
            <a:avLst/>
          </a:prstGeom>
          <a:noFill/>
          <a:ln>
            <a:noFill/>
          </a:ln>
        </p:spPr>
        <p:txBody>
          <a:bodyPr anchorCtr="0" anchor="t" bIns="0" lIns="0" spcFirstLastPara="1" rIns="0" wrap="square" tIns="0">
            <a:spAutoFit/>
          </a:bodyPr>
          <a:lstStyle/>
          <a:p>
            <a:pPr indent="0" lvl="0" marL="0" marR="0" rtl="0" algn="l">
              <a:lnSpc>
                <a:spcPct val="119994"/>
              </a:lnSpc>
              <a:spcBef>
                <a:spcPts val="0"/>
              </a:spcBef>
              <a:spcAft>
                <a:spcPts val="0"/>
              </a:spcAft>
              <a:buNone/>
            </a:pPr>
            <a:r>
              <a:rPr b="0" i="0" lang="en-US" sz="3671" u="none" cap="none" strike="noStrike">
                <a:solidFill>
                  <a:srgbClr val="761E1E"/>
                </a:solidFill>
                <a:latin typeface="Arial"/>
                <a:ea typeface="Arial"/>
                <a:cs typeface="Arial"/>
                <a:sym typeface="Arial"/>
              </a:rPr>
              <a:t>websiteSource</a:t>
            </a:r>
            <a:endParaRPr/>
          </a:p>
        </p:txBody>
      </p:sp>
      <p:grpSp>
        <p:nvGrpSpPr>
          <p:cNvPr id="210" name="Google Shape;210;p6"/>
          <p:cNvGrpSpPr/>
          <p:nvPr/>
        </p:nvGrpSpPr>
        <p:grpSpPr>
          <a:xfrm>
            <a:off x="1028700" y="1163317"/>
            <a:ext cx="13814109" cy="3164271"/>
            <a:chOff x="0" y="-66675"/>
            <a:chExt cx="4031331" cy="923420"/>
          </a:xfrm>
        </p:grpSpPr>
        <p:sp>
          <p:nvSpPr>
            <p:cNvPr id="211" name="Google Shape;211;p6"/>
            <p:cNvSpPr/>
            <p:nvPr/>
          </p:nvSpPr>
          <p:spPr>
            <a:xfrm>
              <a:off x="0" y="0"/>
              <a:ext cx="4031331" cy="856745"/>
            </a:xfrm>
            <a:custGeom>
              <a:rect b="b" l="l" r="r" t="t"/>
              <a:pathLst>
                <a:path extrusionOk="0" h="856745" w="4031331">
                  <a:moveTo>
                    <a:pt x="0" y="0"/>
                  </a:moveTo>
                  <a:lnTo>
                    <a:pt x="4031331" y="0"/>
                  </a:lnTo>
                  <a:lnTo>
                    <a:pt x="4031331" y="856745"/>
                  </a:lnTo>
                  <a:lnTo>
                    <a:pt x="0" y="856745"/>
                  </a:lnTo>
                  <a:close/>
                </a:path>
              </a:pathLst>
            </a:custGeom>
            <a:solidFill>
              <a:srgbClr val="E4E4E4"/>
            </a:solidFill>
            <a:ln cap="sq" cmpd="sng" w="9525">
              <a:solidFill>
                <a:srgbClr val="2A2E3A"/>
              </a:solidFill>
              <a:prstDash val="solid"/>
              <a:miter lim="8000"/>
              <a:headEnd len="sm" w="sm" type="none"/>
              <a:tailEnd len="sm" w="sm" type="none"/>
            </a:ln>
          </p:spPr>
        </p:sp>
        <p:sp>
          <p:nvSpPr>
            <p:cNvPr id="212" name="Google Shape;212;p6"/>
            <p:cNvSpPr txBox="1"/>
            <p:nvPr/>
          </p:nvSpPr>
          <p:spPr>
            <a:xfrm>
              <a:off x="0" y="-66675"/>
              <a:ext cx="4031331" cy="923420"/>
            </a:xfrm>
            <a:prstGeom prst="rect">
              <a:avLst/>
            </a:prstGeom>
            <a:noFill/>
            <a:ln>
              <a:noFill/>
            </a:ln>
          </p:spPr>
          <p:txBody>
            <a:bodyPr anchorCtr="0" anchor="ctr" bIns="50800" lIns="50800" spcFirstLastPara="1" rIns="50800" wrap="square" tIns="5080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6"/>
          <p:cNvSpPr/>
          <p:nvPr/>
        </p:nvSpPr>
        <p:spPr>
          <a:xfrm>
            <a:off x="1154458" y="1580762"/>
            <a:ext cx="6135757" cy="2557853"/>
          </a:xfrm>
          <a:custGeom>
            <a:rect b="b" l="l" r="r" t="t"/>
            <a:pathLst>
              <a:path extrusionOk="0" h="2557853" w="6135757">
                <a:moveTo>
                  <a:pt x="0" y="0"/>
                </a:moveTo>
                <a:lnTo>
                  <a:pt x="6135757" y="0"/>
                </a:lnTo>
                <a:lnTo>
                  <a:pt x="6135757" y="2557854"/>
                </a:lnTo>
                <a:lnTo>
                  <a:pt x="0" y="2557854"/>
                </a:lnTo>
                <a:lnTo>
                  <a:pt x="0" y="0"/>
                </a:lnTo>
                <a:close/>
              </a:path>
            </a:pathLst>
          </a:custGeom>
          <a:blipFill rotWithShape="1">
            <a:blip r:embed="rId3">
              <a:alphaModFix/>
            </a:blip>
            <a:stretch>
              <a:fillRect b="0" l="0" r="0" t="0"/>
            </a:stretch>
          </a:blipFill>
          <a:ln>
            <a:noFill/>
          </a:ln>
        </p:spPr>
      </p:sp>
      <p:grpSp>
        <p:nvGrpSpPr>
          <p:cNvPr id="214" name="Google Shape;214;p6"/>
          <p:cNvGrpSpPr/>
          <p:nvPr/>
        </p:nvGrpSpPr>
        <p:grpSpPr>
          <a:xfrm>
            <a:off x="1028700" y="5373653"/>
            <a:ext cx="12861895" cy="1748479"/>
            <a:chOff x="0" y="-66675"/>
            <a:chExt cx="3753449" cy="510254"/>
          </a:xfrm>
        </p:grpSpPr>
        <p:sp>
          <p:nvSpPr>
            <p:cNvPr id="215" name="Google Shape;215;p6"/>
            <p:cNvSpPr/>
            <p:nvPr/>
          </p:nvSpPr>
          <p:spPr>
            <a:xfrm>
              <a:off x="0" y="0"/>
              <a:ext cx="3753449" cy="443579"/>
            </a:xfrm>
            <a:custGeom>
              <a:rect b="b" l="l" r="r" t="t"/>
              <a:pathLst>
                <a:path extrusionOk="0" h="443579" w="3753449">
                  <a:moveTo>
                    <a:pt x="0" y="0"/>
                  </a:moveTo>
                  <a:lnTo>
                    <a:pt x="3753449" y="0"/>
                  </a:lnTo>
                  <a:lnTo>
                    <a:pt x="3753449" y="443579"/>
                  </a:lnTo>
                  <a:lnTo>
                    <a:pt x="0" y="443579"/>
                  </a:lnTo>
                  <a:close/>
                </a:path>
              </a:pathLst>
            </a:custGeom>
            <a:solidFill>
              <a:srgbClr val="E4E4E4"/>
            </a:solidFill>
            <a:ln cap="sq" cmpd="sng" w="9525">
              <a:solidFill>
                <a:srgbClr val="2A2E3A"/>
              </a:solidFill>
              <a:prstDash val="solid"/>
              <a:miter lim="8000"/>
              <a:headEnd len="sm" w="sm" type="none"/>
              <a:tailEnd len="sm" w="sm" type="none"/>
            </a:ln>
          </p:spPr>
        </p:sp>
        <p:sp>
          <p:nvSpPr>
            <p:cNvPr id="216" name="Google Shape;216;p6"/>
            <p:cNvSpPr txBox="1"/>
            <p:nvPr/>
          </p:nvSpPr>
          <p:spPr>
            <a:xfrm>
              <a:off x="0" y="-66675"/>
              <a:ext cx="3753449" cy="510254"/>
            </a:xfrm>
            <a:prstGeom prst="rect">
              <a:avLst/>
            </a:prstGeom>
            <a:noFill/>
            <a:ln>
              <a:noFill/>
            </a:ln>
          </p:spPr>
          <p:txBody>
            <a:bodyPr anchorCtr="0" anchor="ctr" bIns="50800" lIns="50800" spcFirstLastPara="1" rIns="50800" wrap="square" tIns="5080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7" name="Google Shape;217;p6"/>
          <p:cNvSpPr txBox="1"/>
          <p:nvPr/>
        </p:nvSpPr>
        <p:spPr>
          <a:xfrm>
            <a:off x="1028700" y="4679109"/>
            <a:ext cx="5453703" cy="564831"/>
          </a:xfrm>
          <a:prstGeom prst="rect">
            <a:avLst/>
          </a:prstGeom>
          <a:noFill/>
          <a:ln>
            <a:noFill/>
          </a:ln>
        </p:spPr>
        <p:txBody>
          <a:bodyPr anchorCtr="0" anchor="t" bIns="0" lIns="0" spcFirstLastPara="1" rIns="0" wrap="square" tIns="0">
            <a:spAutoFit/>
          </a:bodyPr>
          <a:lstStyle/>
          <a:p>
            <a:pPr indent="0" lvl="0" marL="0" marR="0" rtl="0" algn="l">
              <a:lnSpc>
                <a:spcPct val="119994"/>
              </a:lnSpc>
              <a:spcBef>
                <a:spcPts val="0"/>
              </a:spcBef>
              <a:spcAft>
                <a:spcPts val="0"/>
              </a:spcAft>
              <a:buNone/>
            </a:pPr>
            <a:r>
              <a:rPr b="0" i="0" lang="en-US" sz="3671" u="none" cap="none" strike="noStrike">
                <a:solidFill>
                  <a:srgbClr val="761E1E"/>
                </a:solidFill>
                <a:latin typeface="Arial"/>
                <a:ea typeface="Arial"/>
                <a:cs typeface="Arial"/>
                <a:sym typeface="Arial"/>
              </a:rPr>
              <a:t>type</a:t>
            </a:r>
            <a:endParaRPr/>
          </a:p>
        </p:txBody>
      </p:sp>
      <p:sp>
        <p:nvSpPr>
          <p:cNvPr id="218" name="Google Shape;218;p6"/>
          <p:cNvSpPr txBox="1"/>
          <p:nvPr/>
        </p:nvSpPr>
        <p:spPr>
          <a:xfrm>
            <a:off x="1344553" y="5897299"/>
            <a:ext cx="12230190" cy="891084"/>
          </a:xfrm>
          <a:prstGeom prst="rect">
            <a:avLst/>
          </a:prstGeom>
          <a:noFill/>
          <a:ln>
            <a:noFill/>
          </a:ln>
        </p:spPr>
        <p:txBody>
          <a:bodyPr anchorCtr="0" anchor="t" bIns="0" lIns="0" spcFirstLastPara="1" rIns="0" wrap="square" tIns="0">
            <a:spAutoFit/>
          </a:bodyPr>
          <a:lstStyle/>
          <a:p>
            <a:pPr indent="0" lvl="0" marL="0" marR="0" rtl="0" algn="just">
              <a:lnSpc>
                <a:spcPct val="140012"/>
              </a:lnSpc>
              <a:spcBef>
                <a:spcPts val="0"/>
              </a:spcBef>
              <a:spcAft>
                <a:spcPts val="0"/>
              </a:spcAft>
              <a:buNone/>
            </a:pPr>
            <a:r>
              <a:rPr b="1" i="0" lang="en-US" sz="1662" u="none" cap="none" strike="noStrike">
                <a:solidFill>
                  <a:srgbClr val="2A2E3A"/>
                </a:solidFill>
                <a:latin typeface="Asap"/>
                <a:ea typeface="Asap"/>
                <a:cs typeface="Asap"/>
                <a:sym typeface="Asap"/>
              </a:rPr>
              <a:t>Our content mainly comprises three types: </a:t>
            </a:r>
            <a:r>
              <a:rPr b="1" i="0" lang="en-US" sz="1662" u="sng" cap="none" strike="noStrike">
                <a:solidFill>
                  <a:srgbClr val="4B1111"/>
                </a:solidFill>
                <a:latin typeface="Asap"/>
                <a:ea typeface="Asap"/>
                <a:cs typeface="Asap"/>
                <a:sym typeface="Asap"/>
              </a:rPr>
              <a:t>News, Articles, and Blogs</a:t>
            </a:r>
            <a:r>
              <a:rPr b="1" i="0" lang="en-US" sz="1662" u="none" cap="none" strike="noStrike">
                <a:solidFill>
                  <a:srgbClr val="4B1111"/>
                </a:solidFill>
                <a:latin typeface="Asap"/>
                <a:ea typeface="Asap"/>
                <a:cs typeface="Asap"/>
                <a:sym typeface="Asap"/>
              </a:rPr>
              <a:t> </a:t>
            </a:r>
            <a:r>
              <a:rPr b="1" i="0" lang="en-US" sz="1662" u="none" cap="none" strike="noStrike">
                <a:solidFill>
                  <a:srgbClr val="2A2E3A"/>
                </a:solidFill>
                <a:latin typeface="Asap"/>
                <a:ea typeface="Asap"/>
                <a:cs typeface="Asap"/>
                <a:sym typeface="Asap"/>
              </a:rPr>
              <a:t>from the mentioned news sources. We aim to extend our article variety to include Facebook posts, Tweets, etc., but data privacy policies prevent this. This attribute will be considered when users explicitly search for specific types of articles.</a:t>
            </a:r>
            <a:endParaRPr/>
          </a:p>
        </p:txBody>
      </p:sp>
      <p:grpSp>
        <p:nvGrpSpPr>
          <p:cNvPr id="219" name="Google Shape;219;p6"/>
          <p:cNvGrpSpPr/>
          <p:nvPr/>
        </p:nvGrpSpPr>
        <p:grpSpPr>
          <a:xfrm>
            <a:off x="1028700" y="8168198"/>
            <a:ext cx="12861895" cy="1393475"/>
            <a:chOff x="0" y="-66675"/>
            <a:chExt cx="3753449" cy="406654"/>
          </a:xfrm>
        </p:grpSpPr>
        <p:sp>
          <p:nvSpPr>
            <p:cNvPr id="220" name="Google Shape;220;p6"/>
            <p:cNvSpPr/>
            <p:nvPr/>
          </p:nvSpPr>
          <p:spPr>
            <a:xfrm>
              <a:off x="0" y="0"/>
              <a:ext cx="3753449" cy="339979"/>
            </a:xfrm>
            <a:custGeom>
              <a:rect b="b" l="l" r="r" t="t"/>
              <a:pathLst>
                <a:path extrusionOk="0" h="339979" w="3753449">
                  <a:moveTo>
                    <a:pt x="0" y="0"/>
                  </a:moveTo>
                  <a:lnTo>
                    <a:pt x="3753449" y="0"/>
                  </a:lnTo>
                  <a:lnTo>
                    <a:pt x="3753449" y="339979"/>
                  </a:lnTo>
                  <a:lnTo>
                    <a:pt x="0" y="339979"/>
                  </a:lnTo>
                  <a:close/>
                </a:path>
              </a:pathLst>
            </a:custGeom>
            <a:solidFill>
              <a:srgbClr val="E4E4E4"/>
            </a:solidFill>
            <a:ln cap="sq" cmpd="sng" w="9525">
              <a:solidFill>
                <a:srgbClr val="2A2E3A"/>
              </a:solidFill>
              <a:prstDash val="solid"/>
              <a:miter lim="8000"/>
              <a:headEnd len="sm" w="sm" type="none"/>
              <a:tailEnd len="sm" w="sm" type="none"/>
            </a:ln>
          </p:spPr>
        </p:sp>
        <p:sp>
          <p:nvSpPr>
            <p:cNvPr id="221" name="Google Shape;221;p6"/>
            <p:cNvSpPr txBox="1"/>
            <p:nvPr/>
          </p:nvSpPr>
          <p:spPr>
            <a:xfrm>
              <a:off x="0" y="-66675"/>
              <a:ext cx="3753449" cy="406654"/>
            </a:xfrm>
            <a:prstGeom prst="rect">
              <a:avLst/>
            </a:prstGeom>
            <a:noFill/>
            <a:ln>
              <a:noFill/>
            </a:ln>
          </p:spPr>
          <p:txBody>
            <a:bodyPr anchorCtr="0" anchor="ctr" bIns="50800" lIns="50800" spcFirstLastPara="1" rIns="50800" wrap="square" tIns="50800">
              <a:noAutofit/>
            </a:bodyPr>
            <a:lstStyle/>
            <a:p>
              <a:pPr indent="0" lvl="0" marL="0" marR="0" rtl="0" algn="ctr">
                <a:lnSpc>
                  <a:spcPct val="23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2" name="Google Shape;222;p6"/>
          <p:cNvSpPr txBox="1"/>
          <p:nvPr/>
        </p:nvSpPr>
        <p:spPr>
          <a:xfrm>
            <a:off x="1028700" y="7473654"/>
            <a:ext cx="5453703" cy="564831"/>
          </a:xfrm>
          <a:prstGeom prst="rect">
            <a:avLst/>
          </a:prstGeom>
          <a:noFill/>
          <a:ln>
            <a:noFill/>
          </a:ln>
        </p:spPr>
        <p:txBody>
          <a:bodyPr anchorCtr="0" anchor="t" bIns="0" lIns="0" spcFirstLastPara="1" rIns="0" wrap="square" tIns="0">
            <a:spAutoFit/>
          </a:bodyPr>
          <a:lstStyle/>
          <a:p>
            <a:pPr indent="0" lvl="0" marL="0" marR="0" rtl="0" algn="l">
              <a:lnSpc>
                <a:spcPct val="119994"/>
              </a:lnSpc>
              <a:spcBef>
                <a:spcPts val="0"/>
              </a:spcBef>
              <a:spcAft>
                <a:spcPts val="0"/>
              </a:spcAft>
              <a:buNone/>
            </a:pPr>
            <a:r>
              <a:rPr b="0" i="0" lang="en-US" sz="3671" u="none" cap="none" strike="noStrike">
                <a:solidFill>
                  <a:srgbClr val="761E1E"/>
                </a:solidFill>
                <a:latin typeface="Arial"/>
                <a:ea typeface="Arial"/>
                <a:cs typeface="Arial"/>
                <a:sym typeface="Arial"/>
              </a:rPr>
              <a:t>content and title</a:t>
            </a:r>
            <a:endParaRPr/>
          </a:p>
        </p:txBody>
      </p:sp>
      <p:sp>
        <p:nvSpPr>
          <p:cNvPr id="223" name="Google Shape;223;p6"/>
          <p:cNvSpPr txBox="1"/>
          <p:nvPr/>
        </p:nvSpPr>
        <p:spPr>
          <a:xfrm>
            <a:off x="1344553" y="8660449"/>
            <a:ext cx="12230190" cy="589822"/>
          </a:xfrm>
          <a:prstGeom prst="rect">
            <a:avLst/>
          </a:prstGeom>
          <a:noFill/>
          <a:ln>
            <a:noFill/>
          </a:ln>
        </p:spPr>
        <p:txBody>
          <a:bodyPr anchorCtr="0" anchor="t" bIns="0" lIns="0" spcFirstLastPara="1" rIns="0" wrap="square" tIns="0">
            <a:spAutoFit/>
          </a:bodyPr>
          <a:lstStyle/>
          <a:p>
            <a:pPr indent="0" lvl="0" marL="0" marR="0" rtl="0" algn="just">
              <a:lnSpc>
                <a:spcPct val="140012"/>
              </a:lnSpc>
              <a:spcBef>
                <a:spcPts val="0"/>
              </a:spcBef>
              <a:spcAft>
                <a:spcPts val="0"/>
              </a:spcAft>
              <a:buNone/>
            </a:pPr>
            <a:r>
              <a:rPr b="1" i="0" lang="en-US" sz="1662" u="none" cap="none" strike="noStrike">
                <a:solidFill>
                  <a:srgbClr val="2A2E3A"/>
                </a:solidFill>
                <a:latin typeface="Asap"/>
                <a:ea typeface="Asap"/>
                <a:cs typeface="Asap"/>
                <a:sym typeface="Asap"/>
              </a:rPr>
              <a:t>The content and title are directly related within the scope of the article. The search engine algorithms compute the frequency of keywords in both the article and the title. These frequencies are compared with users' queries to provide the closest result.</a:t>
            </a:r>
            <a:endParaRPr/>
          </a:p>
        </p:txBody>
      </p:sp>
      <p:grpSp>
        <p:nvGrpSpPr>
          <p:cNvPr id="224" name="Google Shape;224;p6"/>
          <p:cNvGrpSpPr/>
          <p:nvPr/>
        </p:nvGrpSpPr>
        <p:grpSpPr>
          <a:xfrm rot="-5400000">
            <a:off x="5403987" y="1712723"/>
            <a:ext cx="23236995" cy="3659024"/>
            <a:chOff x="0" y="-38100"/>
            <a:chExt cx="1869232" cy="294340"/>
          </a:xfrm>
        </p:grpSpPr>
        <p:sp>
          <p:nvSpPr>
            <p:cNvPr id="225" name="Google Shape;225;p6"/>
            <p:cNvSpPr/>
            <p:nvPr/>
          </p:nvSpPr>
          <p:spPr>
            <a:xfrm>
              <a:off x="0" y="0"/>
              <a:ext cx="1869232" cy="256240"/>
            </a:xfrm>
            <a:custGeom>
              <a:rect b="b" l="l" r="r" t="t"/>
              <a:pathLst>
                <a:path extrusionOk="0" h="256240" w="1869232">
                  <a:moveTo>
                    <a:pt x="203200" y="0"/>
                  </a:moveTo>
                  <a:lnTo>
                    <a:pt x="1666032" y="0"/>
                  </a:lnTo>
                  <a:lnTo>
                    <a:pt x="1869232" y="256240"/>
                  </a:lnTo>
                  <a:lnTo>
                    <a:pt x="0" y="256240"/>
                  </a:lnTo>
                  <a:lnTo>
                    <a:pt x="203200" y="0"/>
                  </a:lnTo>
                  <a:close/>
                </a:path>
              </a:pathLst>
            </a:custGeom>
            <a:solidFill>
              <a:srgbClr val="A20E20"/>
            </a:solidFill>
            <a:ln>
              <a:noFill/>
            </a:ln>
          </p:spPr>
        </p:sp>
        <p:sp>
          <p:nvSpPr>
            <p:cNvPr id="226" name="Google Shape;226;p6"/>
            <p:cNvSpPr txBox="1"/>
            <p:nvPr/>
          </p:nvSpPr>
          <p:spPr>
            <a:xfrm>
              <a:off x="127000" y="-38100"/>
              <a:ext cx="1615232" cy="29434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7"/>
          <p:cNvGrpSpPr/>
          <p:nvPr/>
        </p:nvGrpSpPr>
        <p:grpSpPr>
          <a:xfrm>
            <a:off x="2896656" y="2933879"/>
            <a:ext cx="12494689" cy="5520323"/>
            <a:chOff x="0" y="-66675"/>
            <a:chExt cx="3290782" cy="1453912"/>
          </a:xfrm>
        </p:grpSpPr>
        <p:sp>
          <p:nvSpPr>
            <p:cNvPr id="232" name="Google Shape;232;p7"/>
            <p:cNvSpPr/>
            <p:nvPr/>
          </p:nvSpPr>
          <p:spPr>
            <a:xfrm>
              <a:off x="0" y="0"/>
              <a:ext cx="3290782" cy="1387237"/>
            </a:xfrm>
            <a:custGeom>
              <a:rect b="b" l="l" r="r" t="t"/>
              <a:pathLst>
                <a:path extrusionOk="0" h="1387237" w="3290782">
                  <a:moveTo>
                    <a:pt x="31600" y="0"/>
                  </a:moveTo>
                  <a:lnTo>
                    <a:pt x="3259182" y="0"/>
                  </a:lnTo>
                  <a:cubicBezTo>
                    <a:pt x="3267563" y="0"/>
                    <a:pt x="3275600" y="3329"/>
                    <a:pt x="3281526" y="9256"/>
                  </a:cubicBezTo>
                  <a:cubicBezTo>
                    <a:pt x="3287453" y="15182"/>
                    <a:pt x="3290782" y="23219"/>
                    <a:pt x="3290782" y="31600"/>
                  </a:cubicBezTo>
                  <a:lnTo>
                    <a:pt x="3290782" y="1355637"/>
                  </a:lnTo>
                  <a:cubicBezTo>
                    <a:pt x="3290782" y="1364018"/>
                    <a:pt x="3287453" y="1372055"/>
                    <a:pt x="3281526" y="1377982"/>
                  </a:cubicBezTo>
                  <a:cubicBezTo>
                    <a:pt x="3275600" y="1383908"/>
                    <a:pt x="3267563" y="1387237"/>
                    <a:pt x="3259182" y="1387237"/>
                  </a:cubicBezTo>
                  <a:lnTo>
                    <a:pt x="31600" y="1387237"/>
                  </a:lnTo>
                  <a:cubicBezTo>
                    <a:pt x="14148" y="1387237"/>
                    <a:pt x="0" y="1373089"/>
                    <a:pt x="0" y="1355637"/>
                  </a:cubicBezTo>
                  <a:lnTo>
                    <a:pt x="0" y="31600"/>
                  </a:lnTo>
                  <a:cubicBezTo>
                    <a:pt x="0" y="14148"/>
                    <a:pt x="14148" y="0"/>
                    <a:pt x="31600" y="0"/>
                  </a:cubicBezTo>
                  <a:close/>
                </a:path>
              </a:pathLst>
            </a:custGeom>
            <a:solidFill>
              <a:srgbClr val="000000">
                <a:alpha val="0"/>
              </a:srgbClr>
            </a:solidFill>
            <a:ln cap="rnd" cmpd="sng" w="104775">
              <a:solidFill>
                <a:srgbClr val="76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txBox="1"/>
            <p:nvPr/>
          </p:nvSpPr>
          <p:spPr>
            <a:xfrm>
              <a:off x="0" y="-66675"/>
              <a:ext cx="3290782" cy="1453912"/>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3630" u="none" cap="none" strike="noStrike">
                  <a:solidFill>
                    <a:srgbClr val="890A0A"/>
                  </a:solidFill>
                  <a:latin typeface="Paytone One"/>
                  <a:ea typeface="Paytone One"/>
                  <a:cs typeface="Paytone One"/>
                  <a:sym typeface="Paytone One"/>
                </a:rPr>
                <a:t>The complete </a:t>
              </a:r>
              <a:r>
                <a:rPr lang="en-US" sz="3630">
                  <a:solidFill>
                    <a:srgbClr val="890A0A"/>
                  </a:solidFill>
                  <a:latin typeface="Paytone One"/>
                  <a:ea typeface="Paytone One"/>
                  <a:cs typeface="Paytone One"/>
                  <a:sym typeface="Paytone One"/>
                </a:rPr>
                <a:t>UML</a:t>
              </a:r>
              <a:r>
                <a:rPr b="0" i="0" lang="en-US" sz="3630" u="none" cap="none" strike="noStrike">
                  <a:solidFill>
                    <a:srgbClr val="890A0A"/>
                  </a:solidFill>
                  <a:latin typeface="Paytone One"/>
                  <a:ea typeface="Paytone One"/>
                  <a:cs typeface="Paytone One"/>
                  <a:sym typeface="Paytone One"/>
                </a:rPr>
                <a:t> diagram is complex and multi-tiered. A partial example is provided below for illustrative purposes. The comprehensive use case diagram is available through the Astah file in our designated Drive folder.</a:t>
              </a:r>
              <a:endParaRPr/>
            </a:p>
          </p:txBody>
        </p:sp>
      </p:grpSp>
      <p:grpSp>
        <p:nvGrpSpPr>
          <p:cNvPr id="234" name="Google Shape;234;p7"/>
          <p:cNvGrpSpPr/>
          <p:nvPr/>
        </p:nvGrpSpPr>
        <p:grpSpPr>
          <a:xfrm rot="-5400000">
            <a:off x="-3042456" y="5791430"/>
            <a:ext cx="5812455" cy="3178686"/>
            <a:chOff x="0" y="-38100"/>
            <a:chExt cx="812800" cy="444500"/>
          </a:xfrm>
        </p:grpSpPr>
        <p:sp>
          <p:nvSpPr>
            <p:cNvPr id="235" name="Google Shape;235;p7"/>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close/>
                </a:path>
              </a:pathLst>
            </a:custGeom>
            <a:solidFill>
              <a:srgbClr val="A20E20"/>
            </a:solidFill>
            <a:ln>
              <a:noFill/>
            </a:ln>
          </p:spPr>
        </p:sp>
        <p:sp>
          <p:nvSpPr>
            <p:cNvPr id="236" name="Google Shape;236;p7"/>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7" name="Google Shape;237;p7"/>
          <p:cNvSpPr txBox="1"/>
          <p:nvPr/>
        </p:nvSpPr>
        <p:spPr>
          <a:xfrm>
            <a:off x="6168129" y="1418758"/>
            <a:ext cx="5951700" cy="9027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lang="en-US" sz="5864">
                <a:solidFill>
                  <a:srgbClr val="890A0A"/>
                </a:solidFill>
                <a:latin typeface="Paytone One"/>
                <a:ea typeface="Paytone One"/>
                <a:cs typeface="Paytone One"/>
                <a:sym typeface="Paytone One"/>
              </a:rPr>
              <a:t>UML DIAGRAM</a:t>
            </a:r>
            <a:endParaRPr/>
          </a:p>
        </p:txBody>
      </p:sp>
      <p:grpSp>
        <p:nvGrpSpPr>
          <p:cNvPr id="238" name="Google Shape;238;p7"/>
          <p:cNvGrpSpPr/>
          <p:nvPr/>
        </p:nvGrpSpPr>
        <p:grpSpPr>
          <a:xfrm rot="-5400000">
            <a:off x="15245544" y="5791430"/>
            <a:ext cx="5812455" cy="3178686"/>
            <a:chOff x="0" y="-38100"/>
            <a:chExt cx="812800" cy="444500"/>
          </a:xfrm>
        </p:grpSpPr>
        <p:sp>
          <p:nvSpPr>
            <p:cNvPr id="239" name="Google Shape;239;p7"/>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close/>
                </a:path>
              </a:pathLst>
            </a:custGeom>
            <a:solidFill>
              <a:srgbClr val="A20E20"/>
            </a:solidFill>
            <a:ln>
              <a:noFill/>
            </a:ln>
          </p:spPr>
        </p:sp>
        <p:sp>
          <p:nvSpPr>
            <p:cNvPr id="240" name="Google Shape;240;p7"/>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p8"/>
          <p:cNvGrpSpPr/>
          <p:nvPr/>
        </p:nvGrpSpPr>
        <p:grpSpPr>
          <a:xfrm rot="-5400000">
            <a:off x="-3042456" y="5791430"/>
            <a:ext cx="5812455" cy="3178686"/>
            <a:chOff x="0" y="-38100"/>
            <a:chExt cx="812800" cy="444500"/>
          </a:xfrm>
        </p:grpSpPr>
        <p:sp>
          <p:nvSpPr>
            <p:cNvPr id="246" name="Google Shape;246;p8"/>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close/>
                </a:path>
              </a:pathLst>
            </a:custGeom>
            <a:solidFill>
              <a:srgbClr val="A20E20"/>
            </a:solidFill>
            <a:ln>
              <a:noFill/>
            </a:ln>
          </p:spPr>
        </p:sp>
        <p:sp>
          <p:nvSpPr>
            <p:cNvPr id="247" name="Google Shape;247;p8"/>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8" name="Google Shape;248;p8"/>
          <p:cNvGrpSpPr/>
          <p:nvPr/>
        </p:nvGrpSpPr>
        <p:grpSpPr>
          <a:xfrm rot="-5400000">
            <a:off x="15245544" y="5791430"/>
            <a:ext cx="5812455" cy="3178686"/>
            <a:chOff x="0" y="-38100"/>
            <a:chExt cx="812800" cy="444500"/>
          </a:xfrm>
        </p:grpSpPr>
        <p:sp>
          <p:nvSpPr>
            <p:cNvPr id="249" name="Google Shape;249;p8"/>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close/>
                </a:path>
              </a:pathLst>
            </a:custGeom>
            <a:solidFill>
              <a:srgbClr val="A20E20"/>
            </a:solidFill>
            <a:ln>
              <a:noFill/>
            </a:ln>
          </p:spPr>
        </p:sp>
        <p:sp>
          <p:nvSpPr>
            <p:cNvPr id="250" name="Google Shape;250;p8"/>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51" name="Google Shape;251;p8"/>
          <p:cNvPicPr preferRelativeResize="0"/>
          <p:nvPr/>
        </p:nvPicPr>
        <p:blipFill>
          <a:blip r:embed="rId3">
            <a:alphaModFix/>
          </a:blip>
          <a:stretch>
            <a:fillRect/>
          </a:stretch>
        </p:blipFill>
        <p:spPr>
          <a:xfrm>
            <a:off x="4587038" y="0"/>
            <a:ext cx="8841450" cy="9546683"/>
          </a:xfrm>
          <a:prstGeom prst="rect">
            <a:avLst/>
          </a:prstGeom>
          <a:noFill/>
          <a:ln>
            <a:noFill/>
          </a:ln>
        </p:spPr>
      </p:pic>
      <p:sp>
        <p:nvSpPr>
          <p:cNvPr id="252" name="Google Shape;252;p8"/>
          <p:cNvSpPr txBox="1"/>
          <p:nvPr/>
        </p:nvSpPr>
        <p:spPr>
          <a:xfrm>
            <a:off x="5857050" y="9546675"/>
            <a:ext cx="6573900" cy="5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Package dependency diagram</a:t>
            </a: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9"/>
          <p:cNvSpPr/>
          <p:nvPr/>
        </p:nvSpPr>
        <p:spPr>
          <a:xfrm>
            <a:off x="4023394" y="0"/>
            <a:ext cx="10241212" cy="10287000"/>
          </a:xfrm>
          <a:custGeom>
            <a:rect b="b" l="l" r="r" t="t"/>
            <a:pathLst>
              <a:path extrusionOk="0" h="10287000" w="10241212">
                <a:moveTo>
                  <a:pt x="0" y="0"/>
                </a:moveTo>
                <a:lnTo>
                  <a:pt x="10241212" y="0"/>
                </a:lnTo>
                <a:lnTo>
                  <a:pt x="10241212" y="10287000"/>
                </a:lnTo>
                <a:lnTo>
                  <a:pt x="0" y="10287000"/>
                </a:lnTo>
                <a:lnTo>
                  <a:pt x="0" y="0"/>
                </a:lnTo>
                <a:close/>
              </a:path>
            </a:pathLst>
          </a:custGeom>
          <a:blipFill rotWithShape="1">
            <a:blip r:embed="rId3">
              <a:alphaModFix/>
            </a:blip>
            <a:stretch>
              <a:fillRect b="0" l="0" r="0" t="0"/>
            </a:stretch>
          </a:blipFill>
          <a:ln>
            <a:noFill/>
          </a:ln>
        </p:spPr>
      </p:sp>
      <p:grpSp>
        <p:nvGrpSpPr>
          <p:cNvPr id="258" name="Google Shape;258;p9"/>
          <p:cNvGrpSpPr/>
          <p:nvPr/>
        </p:nvGrpSpPr>
        <p:grpSpPr>
          <a:xfrm rot="-5400000">
            <a:off x="-3042456" y="5791430"/>
            <a:ext cx="5812455" cy="3178686"/>
            <a:chOff x="0" y="-38100"/>
            <a:chExt cx="812800" cy="444500"/>
          </a:xfrm>
        </p:grpSpPr>
        <p:sp>
          <p:nvSpPr>
            <p:cNvPr id="259" name="Google Shape;259;p9"/>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close/>
                </a:path>
              </a:pathLst>
            </a:custGeom>
            <a:solidFill>
              <a:srgbClr val="A20E20"/>
            </a:solidFill>
            <a:ln>
              <a:noFill/>
            </a:ln>
          </p:spPr>
        </p:sp>
        <p:sp>
          <p:nvSpPr>
            <p:cNvPr id="260" name="Google Shape;260;p9"/>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1" name="Google Shape;261;p9"/>
          <p:cNvGrpSpPr/>
          <p:nvPr/>
        </p:nvGrpSpPr>
        <p:grpSpPr>
          <a:xfrm rot="-5400000">
            <a:off x="15245544" y="5791430"/>
            <a:ext cx="5812455" cy="3178686"/>
            <a:chOff x="0" y="-38100"/>
            <a:chExt cx="812800" cy="444500"/>
          </a:xfrm>
        </p:grpSpPr>
        <p:sp>
          <p:nvSpPr>
            <p:cNvPr id="262" name="Google Shape;262;p9"/>
            <p:cNvSpPr/>
            <p:nvPr/>
          </p:nvSpPr>
          <p:spPr>
            <a:xfrm>
              <a:off x="0" y="0"/>
              <a:ext cx="812800" cy="406400"/>
            </a:xfrm>
            <a:custGeom>
              <a:rect b="b" l="l" r="r" t="t"/>
              <a:pathLst>
                <a:path extrusionOk="0" h="406400" w="812800">
                  <a:moveTo>
                    <a:pt x="609600" y="0"/>
                  </a:moveTo>
                  <a:lnTo>
                    <a:pt x="0" y="0"/>
                  </a:lnTo>
                  <a:lnTo>
                    <a:pt x="0" y="406400"/>
                  </a:lnTo>
                  <a:lnTo>
                    <a:pt x="609600" y="406400"/>
                  </a:lnTo>
                  <a:lnTo>
                    <a:pt x="812800" y="203200"/>
                  </a:lnTo>
                  <a:lnTo>
                    <a:pt x="609600" y="0"/>
                  </a:lnTo>
                  <a:close/>
                </a:path>
              </a:pathLst>
            </a:custGeom>
            <a:solidFill>
              <a:srgbClr val="A20E20"/>
            </a:solidFill>
            <a:ln>
              <a:noFill/>
            </a:ln>
          </p:spPr>
        </p:sp>
        <p:sp>
          <p:nvSpPr>
            <p:cNvPr id="263" name="Google Shape;263;p9"/>
            <p:cNvSpPr txBox="1"/>
            <p:nvPr/>
          </p:nvSpPr>
          <p:spPr>
            <a:xfrm>
              <a:off x="0" y="-38100"/>
              <a:ext cx="6985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64" name="Google Shape;264;p9"/>
          <p:cNvPicPr preferRelativeResize="0"/>
          <p:nvPr/>
        </p:nvPicPr>
        <p:blipFill>
          <a:blip r:embed="rId4">
            <a:alphaModFix/>
          </a:blip>
          <a:stretch>
            <a:fillRect/>
          </a:stretch>
        </p:blipFill>
        <p:spPr>
          <a:xfrm>
            <a:off x="4036863" y="142875"/>
            <a:ext cx="9941788" cy="89415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